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96" r:id="rId1"/>
  </p:sldMasterIdLst>
  <p:sldIdLst>
    <p:sldId id="256" r:id="rId2"/>
    <p:sldId id="257" r:id="rId3"/>
    <p:sldId id="258" r:id="rId4"/>
    <p:sldId id="260" r:id="rId5"/>
    <p:sldId id="262" r:id="rId6"/>
    <p:sldId id="263" r:id="rId7"/>
    <p:sldId id="264" r:id="rId8"/>
    <p:sldId id="265" r:id="rId9"/>
    <p:sldId id="266" r:id="rId10"/>
    <p:sldId id="267" r:id="rId11"/>
    <p:sldId id="269" r:id="rId12"/>
    <p:sldId id="268" r:id="rId13"/>
    <p:sldId id="271" r:id="rId14"/>
    <p:sldId id="272" r:id="rId15"/>
    <p:sldId id="273" r:id="rId16"/>
    <p:sldId id="274" r:id="rId17"/>
    <p:sldId id="275" r:id="rId18"/>
    <p:sldId id="298" r:id="rId19"/>
    <p:sldId id="301" r:id="rId20"/>
    <p:sldId id="259" r:id="rId21"/>
    <p:sldId id="302" r:id="rId22"/>
    <p:sldId id="299" r:id="rId23"/>
    <p:sldId id="261" r:id="rId24"/>
    <p:sldId id="300" r:id="rId25"/>
    <p:sldId id="278" r:id="rId26"/>
    <p:sldId id="279" r:id="rId27"/>
    <p:sldId id="280" r:id="rId28"/>
    <p:sldId id="281" r:id="rId29"/>
    <p:sldId id="282" r:id="rId30"/>
    <p:sldId id="283" r:id="rId31"/>
    <p:sldId id="285" r:id="rId32"/>
    <p:sldId id="284"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00" autoAdjust="0"/>
    <p:restoredTop sz="94660"/>
  </p:normalViewPr>
  <p:slideViewPr>
    <p:cSldViewPr snapToGrid="0">
      <p:cViewPr varScale="1">
        <p:scale>
          <a:sx n="93" d="100"/>
          <a:sy n="93" d="100"/>
        </p:scale>
        <p:origin x="92"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49E4F37-E723-44D9-91FD-1B6CACC203F4}" type="doc">
      <dgm:prSet loTypeId="urn:microsoft.com/office/officeart/2008/layout/LinedList" loCatId="list" qsTypeId="urn:microsoft.com/office/officeart/2005/8/quickstyle/simple4" qsCatId="simple" csTypeId="urn:microsoft.com/office/officeart/2005/8/colors/colorful2" csCatId="colorful"/>
      <dgm:spPr/>
      <dgm:t>
        <a:bodyPr/>
        <a:lstStyle/>
        <a:p>
          <a:endParaRPr lang="en-US"/>
        </a:p>
      </dgm:t>
    </dgm:pt>
    <dgm:pt modelId="{07507B91-8644-4160-AF35-F9CCDC75CF93}">
      <dgm:prSet/>
      <dgm:spPr/>
      <dgm:t>
        <a:bodyPr/>
        <a:lstStyle/>
        <a:p>
          <a:r>
            <a:rPr lang="en-US"/>
            <a:t>Drug Testing Program Overview</a:t>
          </a:r>
        </a:p>
      </dgm:t>
    </dgm:pt>
    <dgm:pt modelId="{ED63CC14-1D6D-4D96-B826-E346F149ABCA}" type="parTrans" cxnId="{80ABC503-4DA5-42FF-BA27-3691455BF655}">
      <dgm:prSet/>
      <dgm:spPr/>
      <dgm:t>
        <a:bodyPr/>
        <a:lstStyle/>
        <a:p>
          <a:endParaRPr lang="en-US"/>
        </a:p>
      </dgm:t>
    </dgm:pt>
    <dgm:pt modelId="{1EBACC56-E277-49DE-A2D0-4095C8929648}" type="sibTrans" cxnId="{80ABC503-4DA5-42FF-BA27-3691455BF655}">
      <dgm:prSet/>
      <dgm:spPr/>
      <dgm:t>
        <a:bodyPr/>
        <a:lstStyle/>
        <a:p>
          <a:endParaRPr lang="en-US"/>
        </a:p>
      </dgm:t>
    </dgm:pt>
    <dgm:pt modelId="{3DA201F4-4BCD-4C20-ADDB-639E69DDD3A7}">
      <dgm:prSet/>
      <dgm:spPr/>
      <dgm:t>
        <a:bodyPr/>
        <a:lstStyle/>
        <a:p>
          <a:r>
            <a:rPr lang="en-US"/>
            <a:t>Referral Procedure</a:t>
          </a:r>
        </a:p>
      </dgm:t>
    </dgm:pt>
    <dgm:pt modelId="{DB84840B-6499-404A-8C24-438234960AC3}" type="parTrans" cxnId="{07EFD231-1AD8-4CBB-B838-8EA7B2194D7C}">
      <dgm:prSet/>
      <dgm:spPr/>
      <dgm:t>
        <a:bodyPr/>
        <a:lstStyle/>
        <a:p>
          <a:endParaRPr lang="en-US"/>
        </a:p>
      </dgm:t>
    </dgm:pt>
    <dgm:pt modelId="{81926E20-4EA7-4C84-B518-B9F781F9B0E9}" type="sibTrans" cxnId="{07EFD231-1AD8-4CBB-B838-8EA7B2194D7C}">
      <dgm:prSet/>
      <dgm:spPr/>
      <dgm:t>
        <a:bodyPr/>
        <a:lstStyle/>
        <a:p>
          <a:endParaRPr lang="en-US"/>
        </a:p>
      </dgm:t>
    </dgm:pt>
    <dgm:pt modelId="{B60DFDBA-CA8D-4FE5-8982-DA0EB77E5C56}">
      <dgm:prSet/>
      <dgm:spPr/>
      <dgm:t>
        <a:bodyPr/>
        <a:lstStyle/>
        <a:p>
          <a:r>
            <a:rPr lang="en-US"/>
            <a:t>Collection Procedure</a:t>
          </a:r>
        </a:p>
      </dgm:t>
    </dgm:pt>
    <dgm:pt modelId="{736AD0A5-DBEB-4265-A210-395C5048E83A}" type="parTrans" cxnId="{CD05B753-00BE-4B29-B4C4-2230BDCF4FF0}">
      <dgm:prSet/>
      <dgm:spPr/>
      <dgm:t>
        <a:bodyPr/>
        <a:lstStyle/>
        <a:p>
          <a:endParaRPr lang="en-US"/>
        </a:p>
      </dgm:t>
    </dgm:pt>
    <dgm:pt modelId="{90A8C3B7-C451-4A42-89F6-714E39C7F999}" type="sibTrans" cxnId="{CD05B753-00BE-4B29-B4C4-2230BDCF4FF0}">
      <dgm:prSet/>
      <dgm:spPr/>
      <dgm:t>
        <a:bodyPr/>
        <a:lstStyle/>
        <a:p>
          <a:endParaRPr lang="en-US"/>
        </a:p>
      </dgm:t>
    </dgm:pt>
    <dgm:pt modelId="{63DFE067-2780-4478-A18D-E96C264FEC94}">
      <dgm:prSet/>
      <dgm:spPr/>
      <dgm:t>
        <a:bodyPr/>
        <a:lstStyle/>
        <a:p>
          <a:r>
            <a:rPr lang="en-US"/>
            <a:t>Shipping Procedure</a:t>
          </a:r>
        </a:p>
      </dgm:t>
    </dgm:pt>
    <dgm:pt modelId="{8AFC156D-E47B-406A-8E51-FE70B08D8135}" type="parTrans" cxnId="{05939091-9318-4369-9EE3-08F2920D110B}">
      <dgm:prSet/>
      <dgm:spPr/>
      <dgm:t>
        <a:bodyPr/>
        <a:lstStyle/>
        <a:p>
          <a:endParaRPr lang="en-US"/>
        </a:p>
      </dgm:t>
    </dgm:pt>
    <dgm:pt modelId="{3065445A-404C-494B-8348-74963BC7ED43}" type="sibTrans" cxnId="{05939091-9318-4369-9EE3-08F2920D110B}">
      <dgm:prSet/>
      <dgm:spPr/>
      <dgm:t>
        <a:bodyPr/>
        <a:lstStyle/>
        <a:p>
          <a:endParaRPr lang="en-US"/>
        </a:p>
      </dgm:t>
    </dgm:pt>
    <dgm:pt modelId="{62453FC3-5476-47B1-947C-7247D28B6755}">
      <dgm:prSet/>
      <dgm:spPr/>
      <dgm:t>
        <a:bodyPr/>
        <a:lstStyle/>
        <a:p>
          <a:r>
            <a:rPr lang="en-US"/>
            <a:t>Common Mistakes/Errors</a:t>
          </a:r>
        </a:p>
      </dgm:t>
    </dgm:pt>
    <dgm:pt modelId="{06EA651F-8E58-42B2-B482-D144360852F6}" type="parTrans" cxnId="{9636AD84-18A8-4733-AE90-E65199213EC4}">
      <dgm:prSet/>
      <dgm:spPr/>
      <dgm:t>
        <a:bodyPr/>
        <a:lstStyle/>
        <a:p>
          <a:endParaRPr lang="en-US"/>
        </a:p>
      </dgm:t>
    </dgm:pt>
    <dgm:pt modelId="{CFC2F084-D301-4054-8B21-72524A3A06BF}" type="sibTrans" cxnId="{9636AD84-18A8-4733-AE90-E65199213EC4}">
      <dgm:prSet/>
      <dgm:spPr/>
      <dgm:t>
        <a:bodyPr/>
        <a:lstStyle/>
        <a:p>
          <a:endParaRPr lang="en-US"/>
        </a:p>
      </dgm:t>
    </dgm:pt>
    <dgm:pt modelId="{63B4E34F-5686-4FDF-996E-124B8D2609E2}">
      <dgm:prSet/>
      <dgm:spPr/>
      <dgm:t>
        <a:bodyPr/>
        <a:lstStyle/>
        <a:p>
          <a:r>
            <a:rPr lang="en-US"/>
            <a:t>Supplies</a:t>
          </a:r>
        </a:p>
      </dgm:t>
    </dgm:pt>
    <dgm:pt modelId="{D9D89541-C0D3-4614-BAA9-7D040B2117CC}" type="parTrans" cxnId="{2CD0C98E-FAE7-4713-995D-4059D1AD8864}">
      <dgm:prSet/>
      <dgm:spPr/>
      <dgm:t>
        <a:bodyPr/>
        <a:lstStyle/>
        <a:p>
          <a:endParaRPr lang="en-US"/>
        </a:p>
      </dgm:t>
    </dgm:pt>
    <dgm:pt modelId="{0AC99CF9-C15D-46E3-9199-107AF629D5B8}" type="sibTrans" cxnId="{2CD0C98E-FAE7-4713-995D-4059D1AD8864}">
      <dgm:prSet/>
      <dgm:spPr/>
      <dgm:t>
        <a:bodyPr/>
        <a:lstStyle/>
        <a:p>
          <a:endParaRPr lang="en-US"/>
        </a:p>
      </dgm:t>
    </dgm:pt>
    <dgm:pt modelId="{0DDAFFCA-4BBB-466B-AF99-D7B92F828C9A}" type="pres">
      <dgm:prSet presAssocID="{449E4F37-E723-44D9-91FD-1B6CACC203F4}" presName="vert0" presStyleCnt="0">
        <dgm:presLayoutVars>
          <dgm:dir/>
          <dgm:animOne val="branch"/>
          <dgm:animLvl val="lvl"/>
        </dgm:presLayoutVars>
      </dgm:prSet>
      <dgm:spPr/>
    </dgm:pt>
    <dgm:pt modelId="{73E54998-1A6C-4EA3-875A-7978D23A4DA4}" type="pres">
      <dgm:prSet presAssocID="{07507B91-8644-4160-AF35-F9CCDC75CF93}" presName="thickLine" presStyleLbl="alignNode1" presStyleIdx="0" presStyleCnt="6"/>
      <dgm:spPr/>
    </dgm:pt>
    <dgm:pt modelId="{20C37805-B5D0-4406-BA75-B0CA42E9EB5C}" type="pres">
      <dgm:prSet presAssocID="{07507B91-8644-4160-AF35-F9CCDC75CF93}" presName="horz1" presStyleCnt="0"/>
      <dgm:spPr/>
    </dgm:pt>
    <dgm:pt modelId="{DC05CE6D-2625-4775-8264-6AA24B7BEB9F}" type="pres">
      <dgm:prSet presAssocID="{07507B91-8644-4160-AF35-F9CCDC75CF93}" presName="tx1" presStyleLbl="revTx" presStyleIdx="0" presStyleCnt="6"/>
      <dgm:spPr/>
    </dgm:pt>
    <dgm:pt modelId="{07F8234D-E736-430B-851C-7080B27CCBAA}" type="pres">
      <dgm:prSet presAssocID="{07507B91-8644-4160-AF35-F9CCDC75CF93}" presName="vert1" presStyleCnt="0"/>
      <dgm:spPr/>
    </dgm:pt>
    <dgm:pt modelId="{A9B2B66E-9972-4F61-BFD6-38DA0C188121}" type="pres">
      <dgm:prSet presAssocID="{3DA201F4-4BCD-4C20-ADDB-639E69DDD3A7}" presName="thickLine" presStyleLbl="alignNode1" presStyleIdx="1" presStyleCnt="6"/>
      <dgm:spPr/>
    </dgm:pt>
    <dgm:pt modelId="{0F191B78-922F-4C35-B532-89461E70D1BF}" type="pres">
      <dgm:prSet presAssocID="{3DA201F4-4BCD-4C20-ADDB-639E69DDD3A7}" presName="horz1" presStyleCnt="0"/>
      <dgm:spPr/>
    </dgm:pt>
    <dgm:pt modelId="{F7BF11C1-1D1C-4B45-998D-488787621143}" type="pres">
      <dgm:prSet presAssocID="{3DA201F4-4BCD-4C20-ADDB-639E69DDD3A7}" presName="tx1" presStyleLbl="revTx" presStyleIdx="1" presStyleCnt="6"/>
      <dgm:spPr/>
    </dgm:pt>
    <dgm:pt modelId="{F58B4065-31C4-4B10-B8AF-6E8BAE313C2A}" type="pres">
      <dgm:prSet presAssocID="{3DA201F4-4BCD-4C20-ADDB-639E69DDD3A7}" presName="vert1" presStyleCnt="0"/>
      <dgm:spPr/>
    </dgm:pt>
    <dgm:pt modelId="{41C98E5A-5361-4032-8F13-55C363B61295}" type="pres">
      <dgm:prSet presAssocID="{B60DFDBA-CA8D-4FE5-8982-DA0EB77E5C56}" presName="thickLine" presStyleLbl="alignNode1" presStyleIdx="2" presStyleCnt="6"/>
      <dgm:spPr/>
    </dgm:pt>
    <dgm:pt modelId="{FF7DE25A-8FA0-4817-9C2B-8063469D9DFC}" type="pres">
      <dgm:prSet presAssocID="{B60DFDBA-CA8D-4FE5-8982-DA0EB77E5C56}" presName="horz1" presStyleCnt="0"/>
      <dgm:spPr/>
    </dgm:pt>
    <dgm:pt modelId="{E464A42D-BA2F-443B-91F1-4B3EBB1F1A14}" type="pres">
      <dgm:prSet presAssocID="{B60DFDBA-CA8D-4FE5-8982-DA0EB77E5C56}" presName="tx1" presStyleLbl="revTx" presStyleIdx="2" presStyleCnt="6"/>
      <dgm:spPr/>
    </dgm:pt>
    <dgm:pt modelId="{E11C3A02-7378-41C9-B0C2-87E57CF15976}" type="pres">
      <dgm:prSet presAssocID="{B60DFDBA-CA8D-4FE5-8982-DA0EB77E5C56}" presName="vert1" presStyleCnt="0"/>
      <dgm:spPr/>
    </dgm:pt>
    <dgm:pt modelId="{CA8858E5-D02A-4593-ADEA-4610E76E9E26}" type="pres">
      <dgm:prSet presAssocID="{63DFE067-2780-4478-A18D-E96C264FEC94}" presName="thickLine" presStyleLbl="alignNode1" presStyleIdx="3" presStyleCnt="6"/>
      <dgm:spPr/>
    </dgm:pt>
    <dgm:pt modelId="{0578A291-5214-4B20-99E7-5EC0B7A8EC96}" type="pres">
      <dgm:prSet presAssocID="{63DFE067-2780-4478-A18D-E96C264FEC94}" presName="horz1" presStyleCnt="0"/>
      <dgm:spPr/>
    </dgm:pt>
    <dgm:pt modelId="{C0F67DE2-967E-4B5E-A387-033BE3FEF094}" type="pres">
      <dgm:prSet presAssocID="{63DFE067-2780-4478-A18D-E96C264FEC94}" presName="tx1" presStyleLbl="revTx" presStyleIdx="3" presStyleCnt="6"/>
      <dgm:spPr/>
    </dgm:pt>
    <dgm:pt modelId="{1F73CF32-0047-4BC4-8274-FD66E0EE79E5}" type="pres">
      <dgm:prSet presAssocID="{63DFE067-2780-4478-A18D-E96C264FEC94}" presName="vert1" presStyleCnt="0"/>
      <dgm:spPr/>
    </dgm:pt>
    <dgm:pt modelId="{50E7C52D-1A14-4BB5-BCD4-EB31128CDD50}" type="pres">
      <dgm:prSet presAssocID="{62453FC3-5476-47B1-947C-7247D28B6755}" presName="thickLine" presStyleLbl="alignNode1" presStyleIdx="4" presStyleCnt="6"/>
      <dgm:spPr/>
    </dgm:pt>
    <dgm:pt modelId="{CE08A2FD-AEC9-4951-A646-FF0BB27A257D}" type="pres">
      <dgm:prSet presAssocID="{62453FC3-5476-47B1-947C-7247D28B6755}" presName="horz1" presStyleCnt="0"/>
      <dgm:spPr/>
    </dgm:pt>
    <dgm:pt modelId="{27F52D65-A4CC-4BAB-BC0B-87F0E7D03F86}" type="pres">
      <dgm:prSet presAssocID="{62453FC3-5476-47B1-947C-7247D28B6755}" presName="tx1" presStyleLbl="revTx" presStyleIdx="4" presStyleCnt="6"/>
      <dgm:spPr/>
    </dgm:pt>
    <dgm:pt modelId="{BCEF151C-9EE5-4222-9770-85BCF47C2D8B}" type="pres">
      <dgm:prSet presAssocID="{62453FC3-5476-47B1-947C-7247D28B6755}" presName="vert1" presStyleCnt="0"/>
      <dgm:spPr/>
    </dgm:pt>
    <dgm:pt modelId="{4178208A-F53D-418C-A0D9-141ECE327166}" type="pres">
      <dgm:prSet presAssocID="{63B4E34F-5686-4FDF-996E-124B8D2609E2}" presName="thickLine" presStyleLbl="alignNode1" presStyleIdx="5" presStyleCnt="6"/>
      <dgm:spPr/>
    </dgm:pt>
    <dgm:pt modelId="{6DA2FB2F-D260-4FDD-9D20-A6B0422497C1}" type="pres">
      <dgm:prSet presAssocID="{63B4E34F-5686-4FDF-996E-124B8D2609E2}" presName="horz1" presStyleCnt="0"/>
      <dgm:spPr/>
    </dgm:pt>
    <dgm:pt modelId="{AC9472AE-5F3F-4C8E-9340-5CE2958BB1E3}" type="pres">
      <dgm:prSet presAssocID="{63B4E34F-5686-4FDF-996E-124B8D2609E2}" presName="tx1" presStyleLbl="revTx" presStyleIdx="5" presStyleCnt="6"/>
      <dgm:spPr/>
    </dgm:pt>
    <dgm:pt modelId="{5136C158-88B1-449D-BAB3-EAC340B2B70B}" type="pres">
      <dgm:prSet presAssocID="{63B4E34F-5686-4FDF-996E-124B8D2609E2}" presName="vert1" presStyleCnt="0"/>
      <dgm:spPr/>
    </dgm:pt>
  </dgm:ptLst>
  <dgm:cxnLst>
    <dgm:cxn modelId="{80ABC503-4DA5-42FF-BA27-3691455BF655}" srcId="{449E4F37-E723-44D9-91FD-1B6CACC203F4}" destId="{07507B91-8644-4160-AF35-F9CCDC75CF93}" srcOrd="0" destOrd="0" parTransId="{ED63CC14-1D6D-4D96-B826-E346F149ABCA}" sibTransId="{1EBACC56-E277-49DE-A2D0-4095C8929648}"/>
    <dgm:cxn modelId="{5EBED016-8E7A-480A-997E-448D324CBA10}" type="presOf" srcId="{3DA201F4-4BCD-4C20-ADDB-639E69DDD3A7}" destId="{F7BF11C1-1D1C-4B45-998D-488787621143}" srcOrd="0" destOrd="0" presId="urn:microsoft.com/office/officeart/2008/layout/LinedList"/>
    <dgm:cxn modelId="{07EFD231-1AD8-4CBB-B838-8EA7B2194D7C}" srcId="{449E4F37-E723-44D9-91FD-1B6CACC203F4}" destId="{3DA201F4-4BCD-4C20-ADDB-639E69DDD3A7}" srcOrd="1" destOrd="0" parTransId="{DB84840B-6499-404A-8C24-438234960AC3}" sibTransId="{81926E20-4EA7-4C84-B518-B9F781F9B0E9}"/>
    <dgm:cxn modelId="{2AD3564E-A0E8-477E-ABC2-A420965818EE}" type="presOf" srcId="{B60DFDBA-CA8D-4FE5-8982-DA0EB77E5C56}" destId="{E464A42D-BA2F-443B-91F1-4B3EBB1F1A14}" srcOrd="0" destOrd="0" presId="urn:microsoft.com/office/officeart/2008/layout/LinedList"/>
    <dgm:cxn modelId="{B12D364F-610F-4018-89A5-2666C11E1284}" type="presOf" srcId="{63B4E34F-5686-4FDF-996E-124B8D2609E2}" destId="{AC9472AE-5F3F-4C8E-9340-5CE2958BB1E3}" srcOrd="0" destOrd="0" presId="urn:microsoft.com/office/officeart/2008/layout/LinedList"/>
    <dgm:cxn modelId="{CD05B753-00BE-4B29-B4C4-2230BDCF4FF0}" srcId="{449E4F37-E723-44D9-91FD-1B6CACC203F4}" destId="{B60DFDBA-CA8D-4FE5-8982-DA0EB77E5C56}" srcOrd="2" destOrd="0" parTransId="{736AD0A5-DBEB-4265-A210-395C5048E83A}" sibTransId="{90A8C3B7-C451-4A42-89F6-714E39C7F999}"/>
    <dgm:cxn modelId="{EDB01756-DA40-4265-BC14-16F52C2C317E}" type="presOf" srcId="{449E4F37-E723-44D9-91FD-1B6CACC203F4}" destId="{0DDAFFCA-4BBB-466B-AF99-D7B92F828C9A}" srcOrd="0" destOrd="0" presId="urn:microsoft.com/office/officeart/2008/layout/LinedList"/>
    <dgm:cxn modelId="{9636AD84-18A8-4733-AE90-E65199213EC4}" srcId="{449E4F37-E723-44D9-91FD-1B6CACC203F4}" destId="{62453FC3-5476-47B1-947C-7247D28B6755}" srcOrd="4" destOrd="0" parTransId="{06EA651F-8E58-42B2-B482-D144360852F6}" sibTransId="{CFC2F084-D301-4054-8B21-72524A3A06BF}"/>
    <dgm:cxn modelId="{2CD0C98E-FAE7-4713-995D-4059D1AD8864}" srcId="{449E4F37-E723-44D9-91FD-1B6CACC203F4}" destId="{63B4E34F-5686-4FDF-996E-124B8D2609E2}" srcOrd="5" destOrd="0" parTransId="{D9D89541-C0D3-4614-BAA9-7D040B2117CC}" sibTransId="{0AC99CF9-C15D-46E3-9199-107AF629D5B8}"/>
    <dgm:cxn modelId="{05939091-9318-4369-9EE3-08F2920D110B}" srcId="{449E4F37-E723-44D9-91FD-1B6CACC203F4}" destId="{63DFE067-2780-4478-A18D-E96C264FEC94}" srcOrd="3" destOrd="0" parTransId="{8AFC156D-E47B-406A-8E51-FE70B08D8135}" sibTransId="{3065445A-404C-494B-8348-74963BC7ED43}"/>
    <dgm:cxn modelId="{12DFD4E3-7E3E-4101-B231-2600451B633D}" type="presOf" srcId="{63DFE067-2780-4478-A18D-E96C264FEC94}" destId="{C0F67DE2-967E-4B5E-A387-033BE3FEF094}" srcOrd="0" destOrd="0" presId="urn:microsoft.com/office/officeart/2008/layout/LinedList"/>
    <dgm:cxn modelId="{6B1782E4-B822-4805-A1CE-B5AB9E87879D}" type="presOf" srcId="{62453FC3-5476-47B1-947C-7247D28B6755}" destId="{27F52D65-A4CC-4BAB-BC0B-87F0E7D03F86}" srcOrd="0" destOrd="0" presId="urn:microsoft.com/office/officeart/2008/layout/LinedList"/>
    <dgm:cxn modelId="{053CA1F4-5DBC-416C-99BD-B41854CB58C3}" type="presOf" srcId="{07507B91-8644-4160-AF35-F9CCDC75CF93}" destId="{DC05CE6D-2625-4775-8264-6AA24B7BEB9F}" srcOrd="0" destOrd="0" presId="urn:microsoft.com/office/officeart/2008/layout/LinedList"/>
    <dgm:cxn modelId="{76C42FD7-2E58-4130-9E38-C233DA725BC2}" type="presParOf" srcId="{0DDAFFCA-4BBB-466B-AF99-D7B92F828C9A}" destId="{73E54998-1A6C-4EA3-875A-7978D23A4DA4}" srcOrd="0" destOrd="0" presId="urn:microsoft.com/office/officeart/2008/layout/LinedList"/>
    <dgm:cxn modelId="{14CE52EA-F67E-4417-900E-B1824CA354CD}" type="presParOf" srcId="{0DDAFFCA-4BBB-466B-AF99-D7B92F828C9A}" destId="{20C37805-B5D0-4406-BA75-B0CA42E9EB5C}" srcOrd="1" destOrd="0" presId="urn:microsoft.com/office/officeart/2008/layout/LinedList"/>
    <dgm:cxn modelId="{44F65067-7383-4D6A-9B1A-B350B1F67EE3}" type="presParOf" srcId="{20C37805-B5D0-4406-BA75-B0CA42E9EB5C}" destId="{DC05CE6D-2625-4775-8264-6AA24B7BEB9F}" srcOrd="0" destOrd="0" presId="urn:microsoft.com/office/officeart/2008/layout/LinedList"/>
    <dgm:cxn modelId="{E3D4622A-0ADE-4737-8B38-BB9FD3D595BA}" type="presParOf" srcId="{20C37805-B5D0-4406-BA75-B0CA42E9EB5C}" destId="{07F8234D-E736-430B-851C-7080B27CCBAA}" srcOrd="1" destOrd="0" presId="urn:microsoft.com/office/officeart/2008/layout/LinedList"/>
    <dgm:cxn modelId="{371D01E9-A0F4-42BF-9259-2F94C6180AD0}" type="presParOf" srcId="{0DDAFFCA-4BBB-466B-AF99-D7B92F828C9A}" destId="{A9B2B66E-9972-4F61-BFD6-38DA0C188121}" srcOrd="2" destOrd="0" presId="urn:microsoft.com/office/officeart/2008/layout/LinedList"/>
    <dgm:cxn modelId="{665E2375-D7A5-4D45-B59F-77F83D0DFCE0}" type="presParOf" srcId="{0DDAFFCA-4BBB-466B-AF99-D7B92F828C9A}" destId="{0F191B78-922F-4C35-B532-89461E70D1BF}" srcOrd="3" destOrd="0" presId="urn:microsoft.com/office/officeart/2008/layout/LinedList"/>
    <dgm:cxn modelId="{6760FB06-C1B4-4650-9DC5-DD839F2C9A5C}" type="presParOf" srcId="{0F191B78-922F-4C35-B532-89461E70D1BF}" destId="{F7BF11C1-1D1C-4B45-998D-488787621143}" srcOrd="0" destOrd="0" presId="urn:microsoft.com/office/officeart/2008/layout/LinedList"/>
    <dgm:cxn modelId="{53920FFB-CD4F-47AD-A637-58846EB12FEC}" type="presParOf" srcId="{0F191B78-922F-4C35-B532-89461E70D1BF}" destId="{F58B4065-31C4-4B10-B8AF-6E8BAE313C2A}" srcOrd="1" destOrd="0" presId="urn:microsoft.com/office/officeart/2008/layout/LinedList"/>
    <dgm:cxn modelId="{F583638C-A560-490A-872D-BA4203389436}" type="presParOf" srcId="{0DDAFFCA-4BBB-466B-AF99-D7B92F828C9A}" destId="{41C98E5A-5361-4032-8F13-55C363B61295}" srcOrd="4" destOrd="0" presId="urn:microsoft.com/office/officeart/2008/layout/LinedList"/>
    <dgm:cxn modelId="{E8C89C62-38DA-4FA3-A2C4-338DD690FB8E}" type="presParOf" srcId="{0DDAFFCA-4BBB-466B-AF99-D7B92F828C9A}" destId="{FF7DE25A-8FA0-4817-9C2B-8063469D9DFC}" srcOrd="5" destOrd="0" presId="urn:microsoft.com/office/officeart/2008/layout/LinedList"/>
    <dgm:cxn modelId="{F0BDA9AA-934B-4F2C-A09D-B5C17244F43A}" type="presParOf" srcId="{FF7DE25A-8FA0-4817-9C2B-8063469D9DFC}" destId="{E464A42D-BA2F-443B-91F1-4B3EBB1F1A14}" srcOrd="0" destOrd="0" presId="urn:microsoft.com/office/officeart/2008/layout/LinedList"/>
    <dgm:cxn modelId="{E54B2EB5-990C-4504-8381-87F03DEB9ED9}" type="presParOf" srcId="{FF7DE25A-8FA0-4817-9C2B-8063469D9DFC}" destId="{E11C3A02-7378-41C9-B0C2-87E57CF15976}" srcOrd="1" destOrd="0" presId="urn:microsoft.com/office/officeart/2008/layout/LinedList"/>
    <dgm:cxn modelId="{18D88B03-AD01-48C7-8205-620FA2E44AD5}" type="presParOf" srcId="{0DDAFFCA-4BBB-466B-AF99-D7B92F828C9A}" destId="{CA8858E5-D02A-4593-ADEA-4610E76E9E26}" srcOrd="6" destOrd="0" presId="urn:microsoft.com/office/officeart/2008/layout/LinedList"/>
    <dgm:cxn modelId="{44ACE316-9C33-4E26-ABFE-DF37E1480235}" type="presParOf" srcId="{0DDAFFCA-4BBB-466B-AF99-D7B92F828C9A}" destId="{0578A291-5214-4B20-99E7-5EC0B7A8EC96}" srcOrd="7" destOrd="0" presId="urn:microsoft.com/office/officeart/2008/layout/LinedList"/>
    <dgm:cxn modelId="{5C750284-B4FA-491A-B521-C2EC1AF33841}" type="presParOf" srcId="{0578A291-5214-4B20-99E7-5EC0B7A8EC96}" destId="{C0F67DE2-967E-4B5E-A387-033BE3FEF094}" srcOrd="0" destOrd="0" presId="urn:microsoft.com/office/officeart/2008/layout/LinedList"/>
    <dgm:cxn modelId="{B798DABB-8C5E-4D94-A639-5247E5BDBC72}" type="presParOf" srcId="{0578A291-5214-4B20-99E7-5EC0B7A8EC96}" destId="{1F73CF32-0047-4BC4-8274-FD66E0EE79E5}" srcOrd="1" destOrd="0" presId="urn:microsoft.com/office/officeart/2008/layout/LinedList"/>
    <dgm:cxn modelId="{8AF85789-9245-4059-BDA2-2429697DF3AB}" type="presParOf" srcId="{0DDAFFCA-4BBB-466B-AF99-D7B92F828C9A}" destId="{50E7C52D-1A14-4BB5-BCD4-EB31128CDD50}" srcOrd="8" destOrd="0" presId="urn:microsoft.com/office/officeart/2008/layout/LinedList"/>
    <dgm:cxn modelId="{364FF435-9F42-4B64-B04A-7B4F1273F9C6}" type="presParOf" srcId="{0DDAFFCA-4BBB-466B-AF99-D7B92F828C9A}" destId="{CE08A2FD-AEC9-4951-A646-FF0BB27A257D}" srcOrd="9" destOrd="0" presId="urn:microsoft.com/office/officeart/2008/layout/LinedList"/>
    <dgm:cxn modelId="{059B8EBD-23FB-4C7B-AFE2-60296DAC73C7}" type="presParOf" srcId="{CE08A2FD-AEC9-4951-A646-FF0BB27A257D}" destId="{27F52D65-A4CC-4BAB-BC0B-87F0E7D03F86}" srcOrd="0" destOrd="0" presId="urn:microsoft.com/office/officeart/2008/layout/LinedList"/>
    <dgm:cxn modelId="{57FFBD1E-0D1B-4A76-9F3E-F7E2A54C47EC}" type="presParOf" srcId="{CE08A2FD-AEC9-4951-A646-FF0BB27A257D}" destId="{BCEF151C-9EE5-4222-9770-85BCF47C2D8B}" srcOrd="1" destOrd="0" presId="urn:microsoft.com/office/officeart/2008/layout/LinedList"/>
    <dgm:cxn modelId="{77BC76F5-141F-4FE8-B20A-58A1ADF878FA}" type="presParOf" srcId="{0DDAFFCA-4BBB-466B-AF99-D7B92F828C9A}" destId="{4178208A-F53D-418C-A0D9-141ECE327166}" srcOrd="10" destOrd="0" presId="urn:microsoft.com/office/officeart/2008/layout/LinedList"/>
    <dgm:cxn modelId="{6EEF52FA-2F61-4157-A15A-75DCB02A6538}" type="presParOf" srcId="{0DDAFFCA-4BBB-466B-AF99-D7B92F828C9A}" destId="{6DA2FB2F-D260-4FDD-9D20-A6B0422497C1}" srcOrd="11" destOrd="0" presId="urn:microsoft.com/office/officeart/2008/layout/LinedList"/>
    <dgm:cxn modelId="{893918D1-F929-4DD1-80B1-D71BEC753F20}" type="presParOf" srcId="{6DA2FB2F-D260-4FDD-9D20-A6B0422497C1}" destId="{AC9472AE-5F3F-4C8E-9340-5CE2958BB1E3}" srcOrd="0" destOrd="0" presId="urn:microsoft.com/office/officeart/2008/layout/LinedList"/>
    <dgm:cxn modelId="{9ADA225A-C5D9-489E-853E-5EECFEB77561}" type="presParOf" srcId="{6DA2FB2F-D260-4FDD-9D20-A6B0422497C1}" destId="{5136C158-88B1-449D-BAB3-EAC340B2B70B}"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A668B99-8E16-4447-84D5-BC0F61EB2B42}"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0A715048-3F80-4DBA-9B44-F130715265D9}">
      <dgm:prSet/>
      <dgm:spPr/>
      <dgm:t>
        <a:bodyPr/>
        <a:lstStyle/>
        <a:p>
          <a:r>
            <a:rPr lang="en-US"/>
            <a:t>A Treatment Services Contract Program Plan, (Prob. 45), must be received by the vendor and must be executed by a U.S. Probation/U.S. Pretrial Services referral agent for services to be rendered. </a:t>
          </a:r>
        </a:p>
      </dgm:t>
    </dgm:pt>
    <dgm:pt modelId="{4A044E30-BBFD-4D63-A380-B8664EDDEC74}" type="parTrans" cxnId="{3373E48F-9ABB-43C5-8470-94FEBA8A2E11}">
      <dgm:prSet/>
      <dgm:spPr/>
      <dgm:t>
        <a:bodyPr/>
        <a:lstStyle/>
        <a:p>
          <a:endParaRPr lang="en-US"/>
        </a:p>
      </dgm:t>
    </dgm:pt>
    <dgm:pt modelId="{4C8B4EE3-0E57-435F-AA40-888BBD2C8D2F}" type="sibTrans" cxnId="{3373E48F-9ABB-43C5-8470-94FEBA8A2E11}">
      <dgm:prSet/>
      <dgm:spPr/>
      <dgm:t>
        <a:bodyPr/>
        <a:lstStyle/>
        <a:p>
          <a:endParaRPr lang="en-US"/>
        </a:p>
      </dgm:t>
    </dgm:pt>
    <dgm:pt modelId="{8D0177C8-BA60-47E0-96CE-BC8169DD904F}">
      <dgm:prSet/>
      <dgm:spPr/>
      <dgm:t>
        <a:bodyPr/>
        <a:lstStyle/>
        <a:p>
          <a:r>
            <a:rPr lang="en-US"/>
            <a:t>An amended Program Plan, (Prob. 45), will be prepared by a U.S. Probation/U.S Pretrial Services Officer and executed by a referral agent when changing the services the vendor performs, their frequency, other administrative changes, and upon termination of services. </a:t>
          </a:r>
        </a:p>
      </dgm:t>
    </dgm:pt>
    <dgm:pt modelId="{7239B923-E86A-44B2-BB18-FD0E608D714E}" type="parTrans" cxnId="{2715AFB8-9B08-46DB-9709-1D9716BE7DF7}">
      <dgm:prSet/>
      <dgm:spPr/>
      <dgm:t>
        <a:bodyPr/>
        <a:lstStyle/>
        <a:p>
          <a:endParaRPr lang="en-US"/>
        </a:p>
      </dgm:t>
    </dgm:pt>
    <dgm:pt modelId="{EE75BE47-B3C6-4A04-BEC1-2435D5862131}" type="sibTrans" cxnId="{2715AFB8-9B08-46DB-9709-1D9716BE7DF7}">
      <dgm:prSet/>
      <dgm:spPr/>
      <dgm:t>
        <a:bodyPr/>
        <a:lstStyle/>
        <a:p>
          <a:endParaRPr lang="en-US"/>
        </a:p>
      </dgm:t>
    </dgm:pt>
    <dgm:pt modelId="{A8E69E8E-4778-4279-B2E3-C6DF98B34141}" type="pres">
      <dgm:prSet presAssocID="{CA668B99-8E16-4447-84D5-BC0F61EB2B42}" presName="linear" presStyleCnt="0">
        <dgm:presLayoutVars>
          <dgm:animLvl val="lvl"/>
          <dgm:resizeHandles val="exact"/>
        </dgm:presLayoutVars>
      </dgm:prSet>
      <dgm:spPr/>
    </dgm:pt>
    <dgm:pt modelId="{249ABF1C-3B1F-45AC-B5FF-BD8913663A8C}" type="pres">
      <dgm:prSet presAssocID="{0A715048-3F80-4DBA-9B44-F130715265D9}" presName="parentText" presStyleLbl="node1" presStyleIdx="0" presStyleCnt="2">
        <dgm:presLayoutVars>
          <dgm:chMax val="0"/>
          <dgm:bulletEnabled val="1"/>
        </dgm:presLayoutVars>
      </dgm:prSet>
      <dgm:spPr/>
    </dgm:pt>
    <dgm:pt modelId="{CC59A3B7-F3BF-434D-8D0F-A0C9C7ACE9A3}" type="pres">
      <dgm:prSet presAssocID="{4C8B4EE3-0E57-435F-AA40-888BBD2C8D2F}" presName="spacer" presStyleCnt="0"/>
      <dgm:spPr/>
    </dgm:pt>
    <dgm:pt modelId="{5C590653-991D-4087-B973-9BE989C44E71}" type="pres">
      <dgm:prSet presAssocID="{8D0177C8-BA60-47E0-96CE-BC8169DD904F}" presName="parentText" presStyleLbl="node1" presStyleIdx="1" presStyleCnt="2">
        <dgm:presLayoutVars>
          <dgm:chMax val="0"/>
          <dgm:bulletEnabled val="1"/>
        </dgm:presLayoutVars>
      </dgm:prSet>
      <dgm:spPr/>
    </dgm:pt>
  </dgm:ptLst>
  <dgm:cxnLst>
    <dgm:cxn modelId="{4ABA806A-7EEF-4861-8F72-C08450A632DE}" type="presOf" srcId="{0A715048-3F80-4DBA-9B44-F130715265D9}" destId="{249ABF1C-3B1F-45AC-B5FF-BD8913663A8C}" srcOrd="0" destOrd="0" presId="urn:microsoft.com/office/officeart/2005/8/layout/vList2"/>
    <dgm:cxn modelId="{3373E48F-9ABB-43C5-8470-94FEBA8A2E11}" srcId="{CA668B99-8E16-4447-84D5-BC0F61EB2B42}" destId="{0A715048-3F80-4DBA-9B44-F130715265D9}" srcOrd="0" destOrd="0" parTransId="{4A044E30-BBFD-4D63-A380-B8664EDDEC74}" sibTransId="{4C8B4EE3-0E57-435F-AA40-888BBD2C8D2F}"/>
    <dgm:cxn modelId="{2715AFB8-9B08-46DB-9709-1D9716BE7DF7}" srcId="{CA668B99-8E16-4447-84D5-BC0F61EB2B42}" destId="{8D0177C8-BA60-47E0-96CE-BC8169DD904F}" srcOrd="1" destOrd="0" parTransId="{7239B923-E86A-44B2-BB18-FD0E608D714E}" sibTransId="{EE75BE47-B3C6-4A04-BEC1-2435D5862131}"/>
    <dgm:cxn modelId="{7F5F0FC4-4322-450C-9559-3FDB05ECD435}" type="presOf" srcId="{8D0177C8-BA60-47E0-96CE-BC8169DD904F}" destId="{5C590653-991D-4087-B973-9BE989C44E71}" srcOrd="0" destOrd="0" presId="urn:microsoft.com/office/officeart/2005/8/layout/vList2"/>
    <dgm:cxn modelId="{43D4A3F5-9DCB-4DDC-8C99-5DB5DFCED999}" type="presOf" srcId="{CA668B99-8E16-4447-84D5-BC0F61EB2B42}" destId="{A8E69E8E-4778-4279-B2E3-C6DF98B34141}" srcOrd="0" destOrd="0" presId="urn:microsoft.com/office/officeart/2005/8/layout/vList2"/>
    <dgm:cxn modelId="{E6F19EB0-2F37-47B0-B13F-F7C01F1B1461}" type="presParOf" srcId="{A8E69E8E-4778-4279-B2E3-C6DF98B34141}" destId="{249ABF1C-3B1F-45AC-B5FF-BD8913663A8C}" srcOrd="0" destOrd="0" presId="urn:microsoft.com/office/officeart/2005/8/layout/vList2"/>
    <dgm:cxn modelId="{1D6957E4-137B-4FCB-B1C8-DB86E8BD06CA}" type="presParOf" srcId="{A8E69E8E-4778-4279-B2E3-C6DF98B34141}" destId="{CC59A3B7-F3BF-434D-8D0F-A0C9C7ACE9A3}" srcOrd="1" destOrd="0" presId="urn:microsoft.com/office/officeart/2005/8/layout/vList2"/>
    <dgm:cxn modelId="{3A1AC4E7-5F40-4FF1-B737-3A9569ED6BE0}" type="presParOf" srcId="{A8E69E8E-4778-4279-B2E3-C6DF98B34141}" destId="{5C590653-991D-4087-B973-9BE989C44E71}"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E1BA2AC-B039-42A4-A4DD-0CBB7D9C8CB2}"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D34DC4FC-082C-447A-9E52-9F88ACD70215}">
      <dgm:prSet/>
      <dgm:spPr/>
      <dgm:t>
        <a:bodyPr/>
        <a:lstStyle/>
        <a:p>
          <a:r>
            <a:rPr lang="en-US" dirty="0"/>
            <a:t>Verify identity of defendants/offenders by means of a valid state driver’s license, state identification, or other acceptable form of photo identification (i.e. government issued identification, identification issued by the Bureau of Prisons or Salvation Army RRC).</a:t>
          </a:r>
        </a:p>
      </dgm:t>
    </dgm:pt>
    <dgm:pt modelId="{7C5B987C-55D0-490B-886A-F88B868FFA41}" type="parTrans" cxnId="{8472947A-2D66-4279-B2AF-C7DBA230A964}">
      <dgm:prSet/>
      <dgm:spPr/>
      <dgm:t>
        <a:bodyPr/>
        <a:lstStyle/>
        <a:p>
          <a:endParaRPr lang="en-US"/>
        </a:p>
      </dgm:t>
    </dgm:pt>
    <dgm:pt modelId="{C5ED92B9-0FD8-4CFB-88FD-E57D9722929A}" type="sibTrans" cxnId="{8472947A-2D66-4279-B2AF-C7DBA230A964}">
      <dgm:prSet/>
      <dgm:spPr/>
      <dgm:t>
        <a:bodyPr/>
        <a:lstStyle/>
        <a:p>
          <a:endParaRPr lang="en-US"/>
        </a:p>
      </dgm:t>
    </dgm:pt>
    <dgm:pt modelId="{EB1099C9-7BEC-4AB9-91CA-C01288E454B7}">
      <dgm:prSet/>
      <dgm:spPr/>
      <dgm:t>
        <a:bodyPr/>
        <a:lstStyle/>
        <a:p>
          <a:r>
            <a:rPr lang="en-US"/>
            <a:t>If no photo ID is present, contact the defendant/offender’s officer.</a:t>
          </a:r>
        </a:p>
      </dgm:t>
    </dgm:pt>
    <dgm:pt modelId="{4ADC4627-6B4E-48FF-8B1B-D6ADC75BF8B6}" type="parTrans" cxnId="{D79DDECC-A1C7-4A0C-86C4-9587F9F478C8}">
      <dgm:prSet/>
      <dgm:spPr/>
      <dgm:t>
        <a:bodyPr/>
        <a:lstStyle/>
        <a:p>
          <a:endParaRPr lang="en-US"/>
        </a:p>
      </dgm:t>
    </dgm:pt>
    <dgm:pt modelId="{5953CAAC-DCF3-4DB7-9EEE-6CB096860864}" type="sibTrans" cxnId="{D79DDECC-A1C7-4A0C-86C4-9587F9F478C8}">
      <dgm:prSet/>
      <dgm:spPr/>
      <dgm:t>
        <a:bodyPr/>
        <a:lstStyle/>
        <a:p>
          <a:endParaRPr lang="en-US"/>
        </a:p>
      </dgm:t>
    </dgm:pt>
    <dgm:pt modelId="{491ECD48-EEDF-402A-AEB3-393C5B2EC2B8}" type="pres">
      <dgm:prSet presAssocID="{9E1BA2AC-B039-42A4-A4DD-0CBB7D9C8CB2}" presName="linear" presStyleCnt="0">
        <dgm:presLayoutVars>
          <dgm:animLvl val="lvl"/>
          <dgm:resizeHandles val="exact"/>
        </dgm:presLayoutVars>
      </dgm:prSet>
      <dgm:spPr/>
    </dgm:pt>
    <dgm:pt modelId="{8CAABD33-25FA-4957-A6C2-A0464FEDED6D}" type="pres">
      <dgm:prSet presAssocID="{D34DC4FC-082C-447A-9E52-9F88ACD70215}" presName="parentText" presStyleLbl="node1" presStyleIdx="0" presStyleCnt="2">
        <dgm:presLayoutVars>
          <dgm:chMax val="0"/>
          <dgm:bulletEnabled val="1"/>
        </dgm:presLayoutVars>
      </dgm:prSet>
      <dgm:spPr/>
    </dgm:pt>
    <dgm:pt modelId="{2A72153D-3D1F-4663-A9F5-EB76D2E54925}" type="pres">
      <dgm:prSet presAssocID="{C5ED92B9-0FD8-4CFB-88FD-E57D9722929A}" presName="spacer" presStyleCnt="0"/>
      <dgm:spPr/>
    </dgm:pt>
    <dgm:pt modelId="{958D91E8-551F-41F9-8F32-6AC6030938AB}" type="pres">
      <dgm:prSet presAssocID="{EB1099C9-7BEC-4AB9-91CA-C01288E454B7}" presName="parentText" presStyleLbl="node1" presStyleIdx="1" presStyleCnt="2">
        <dgm:presLayoutVars>
          <dgm:chMax val="0"/>
          <dgm:bulletEnabled val="1"/>
        </dgm:presLayoutVars>
      </dgm:prSet>
      <dgm:spPr/>
    </dgm:pt>
  </dgm:ptLst>
  <dgm:cxnLst>
    <dgm:cxn modelId="{992AB52C-C621-40F8-A724-C596DD843689}" type="presOf" srcId="{D34DC4FC-082C-447A-9E52-9F88ACD70215}" destId="{8CAABD33-25FA-4957-A6C2-A0464FEDED6D}" srcOrd="0" destOrd="0" presId="urn:microsoft.com/office/officeart/2005/8/layout/vList2"/>
    <dgm:cxn modelId="{8472947A-2D66-4279-B2AF-C7DBA230A964}" srcId="{9E1BA2AC-B039-42A4-A4DD-0CBB7D9C8CB2}" destId="{D34DC4FC-082C-447A-9E52-9F88ACD70215}" srcOrd="0" destOrd="0" parTransId="{7C5B987C-55D0-490B-886A-F88B868FFA41}" sibTransId="{C5ED92B9-0FD8-4CFB-88FD-E57D9722929A}"/>
    <dgm:cxn modelId="{AE57E8B2-5FD1-4A84-B17F-499DC0A21F83}" type="presOf" srcId="{9E1BA2AC-B039-42A4-A4DD-0CBB7D9C8CB2}" destId="{491ECD48-EEDF-402A-AEB3-393C5B2EC2B8}" srcOrd="0" destOrd="0" presId="urn:microsoft.com/office/officeart/2005/8/layout/vList2"/>
    <dgm:cxn modelId="{D79DDECC-A1C7-4A0C-86C4-9587F9F478C8}" srcId="{9E1BA2AC-B039-42A4-A4DD-0CBB7D9C8CB2}" destId="{EB1099C9-7BEC-4AB9-91CA-C01288E454B7}" srcOrd="1" destOrd="0" parTransId="{4ADC4627-6B4E-48FF-8B1B-D6ADC75BF8B6}" sibTransId="{5953CAAC-DCF3-4DB7-9EEE-6CB096860864}"/>
    <dgm:cxn modelId="{11811AF7-C6FC-402E-BC46-9A177918CFB5}" type="presOf" srcId="{EB1099C9-7BEC-4AB9-91CA-C01288E454B7}" destId="{958D91E8-551F-41F9-8F32-6AC6030938AB}" srcOrd="0" destOrd="0" presId="urn:microsoft.com/office/officeart/2005/8/layout/vList2"/>
    <dgm:cxn modelId="{676BF88F-6CB2-49A1-85BB-511E604F6445}" type="presParOf" srcId="{491ECD48-EEDF-402A-AEB3-393C5B2EC2B8}" destId="{8CAABD33-25FA-4957-A6C2-A0464FEDED6D}" srcOrd="0" destOrd="0" presId="urn:microsoft.com/office/officeart/2005/8/layout/vList2"/>
    <dgm:cxn modelId="{0DF29B62-C35D-48BE-876F-5BAFEB97CCA8}" type="presParOf" srcId="{491ECD48-EEDF-402A-AEB3-393C5B2EC2B8}" destId="{2A72153D-3D1F-4663-A9F5-EB76D2E54925}" srcOrd="1" destOrd="0" presId="urn:microsoft.com/office/officeart/2005/8/layout/vList2"/>
    <dgm:cxn modelId="{74B1D1B6-53A5-4121-8AED-D7A260DD3866}" type="presParOf" srcId="{491ECD48-EEDF-402A-AEB3-393C5B2EC2B8}" destId="{958D91E8-551F-41F9-8F32-6AC6030938AB}"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A5346F9-3DB5-4F77-8A0E-ADB565FA1F96}" type="doc">
      <dgm:prSet loTypeId="urn:microsoft.com/office/officeart/2008/layout/LinedList" loCatId="list" qsTypeId="urn:microsoft.com/office/officeart/2005/8/quickstyle/simple4" qsCatId="simple" csTypeId="urn:microsoft.com/office/officeart/2005/8/colors/colorful2" csCatId="colorful"/>
      <dgm:spPr/>
      <dgm:t>
        <a:bodyPr/>
        <a:lstStyle/>
        <a:p>
          <a:endParaRPr lang="en-US"/>
        </a:p>
      </dgm:t>
    </dgm:pt>
    <dgm:pt modelId="{AA9B6F14-3FB9-41E8-B283-3B5C26955B36}">
      <dgm:prSet/>
      <dgm:spPr/>
      <dgm:t>
        <a:bodyPr/>
        <a:lstStyle/>
        <a:p>
          <a:r>
            <a:rPr lang="en-US"/>
            <a:t>Directly observe the donor voiding into a specimen collection container.</a:t>
          </a:r>
        </a:p>
      </dgm:t>
    </dgm:pt>
    <dgm:pt modelId="{ECAF28CB-2CEE-49E4-BAA9-24751F9240BD}" type="parTrans" cxnId="{56AF1005-6936-4C60-B22E-FD6920D802E7}">
      <dgm:prSet/>
      <dgm:spPr/>
      <dgm:t>
        <a:bodyPr/>
        <a:lstStyle/>
        <a:p>
          <a:endParaRPr lang="en-US"/>
        </a:p>
      </dgm:t>
    </dgm:pt>
    <dgm:pt modelId="{12B685A8-8AAD-4541-9E5D-B531478449B0}" type="sibTrans" cxnId="{56AF1005-6936-4C60-B22E-FD6920D802E7}">
      <dgm:prSet/>
      <dgm:spPr/>
      <dgm:t>
        <a:bodyPr/>
        <a:lstStyle/>
        <a:p>
          <a:endParaRPr lang="en-US"/>
        </a:p>
      </dgm:t>
    </dgm:pt>
    <dgm:pt modelId="{720D49AC-926B-4F4A-84DB-177FB491787E}">
      <dgm:prSet/>
      <dgm:spPr/>
      <dgm:t>
        <a:bodyPr/>
        <a:lstStyle/>
        <a:p>
          <a:r>
            <a:rPr lang="en-US"/>
            <a:t>Collectors observing the voiding process must be the same sex as the defendant/offender providing the specimen.</a:t>
          </a:r>
        </a:p>
      </dgm:t>
    </dgm:pt>
    <dgm:pt modelId="{313231C6-243B-4C57-A8B1-7D462B160772}" type="parTrans" cxnId="{1C2A6EA7-9AA0-44A7-9973-091A672C72DB}">
      <dgm:prSet/>
      <dgm:spPr/>
      <dgm:t>
        <a:bodyPr/>
        <a:lstStyle/>
        <a:p>
          <a:endParaRPr lang="en-US"/>
        </a:p>
      </dgm:t>
    </dgm:pt>
    <dgm:pt modelId="{465C169C-EAD5-44E3-9C1F-E6FAD006B96C}" type="sibTrans" cxnId="{1C2A6EA7-9AA0-44A7-9973-091A672C72DB}">
      <dgm:prSet/>
      <dgm:spPr/>
      <dgm:t>
        <a:bodyPr/>
        <a:lstStyle/>
        <a:p>
          <a:endParaRPr lang="en-US"/>
        </a:p>
      </dgm:t>
    </dgm:pt>
    <dgm:pt modelId="{17358E3D-8EAC-4B25-8F31-E9D175BAD294}">
      <dgm:prSet/>
      <dgm:spPr/>
      <dgm:t>
        <a:bodyPr/>
        <a:lstStyle/>
        <a:p>
          <a:r>
            <a:rPr lang="en-US"/>
            <a:t>Collect a minimum of 30 milliliters of urine.</a:t>
          </a:r>
        </a:p>
      </dgm:t>
    </dgm:pt>
    <dgm:pt modelId="{FC5166FF-2DC3-4953-A617-595A57FE283E}" type="parTrans" cxnId="{EF7AC949-49AF-44B1-94C8-99D56C7DD4E0}">
      <dgm:prSet/>
      <dgm:spPr/>
      <dgm:t>
        <a:bodyPr/>
        <a:lstStyle/>
        <a:p>
          <a:endParaRPr lang="en-US"/>
        </a:p>
      </dgm:t>
    </dgm:pt>
    <dgm:pt modelId="{D93CFAA5-A46B-439A-BF77-6779B0648D07}" type="sibTrans" cxnId="{EF7AC949-49AF-44B1-94C8-99D56C7DD4E0}">
      <dgm:prSet/>
      <dgm:spPr/>
      <dgm:t>
        <a:bodyPr/>
        <a:lstStyle/>
        <a:p>
          <a:endParaRPr lang="en-US"/>
        </a:p>
      </dgm:t>
    </dgm:pt>
    <dgm:pt modelId="{B8E4670A-ADD5-44F8-A977-95B1B584B9CC}">
      <dgm:prSet/>
      <dgm:spPr/>
      <dgm:t>
        <a:bodyPr/>
        <a:lstStyle/>
        <a:p>
          <a:r>
            <a:rPr lang="en-US"/>
            <a:t>Observe and document any indication of specimen dilution and/or adulteration, or any unusual collection events or discrepancies.</a:t>
          </a:r>
        </a:p>
      </dgm:t>
    </dgm:pt>
    <dgm:pt modelId="{1FC9D5B4-A754-42CA-9E63-2C86C3912EB3}" type="parTrans" cxnId="{9F886F41-C355-421D-A2CC-853A505344D4}">
      <dgm:prSet/>
      <dgm:spPr/>
      <dgm:t>
        <a:bodyPr/>
        <a:lstStyle/>
        <a:p>
          <a:endParaRPr lang="en-US"/>
        </a:p>
      </dgm:t>
    </dgm:pt>
    <dgm:pt modelId="{89C88958-64E8-4838-9133-80D8266E4BB7}" type="sibTrans" cxnId="{9F886F41-C355-421D-A2CC-853A505344D4}">
      <dgm:prSet/>
      <dgm:spPr/>
      <dgm:t>
        <a:bodyPr/>
        <a:lstStyle/>
        <a:p>
          <a:endParaRPr lang="en-US"/>
        </a:p>
      </dgm:t>
    </dgm:pt>
    <dgm:pt modelId="{4B087301-CD03-4B8D-9D48-8B3D10D29CF6}" type="pres">
      <dgm:prSet presAssocID="{4A5346F9-3DB5-4F77-8A0E-ADB565FA1F96}" presName="vert0" presStyleCnt="0">
        <dgm:presLayoutVars>
          <dgm:dir/>
          <dgm:animOne val="branch"/>
          <dgm:animLvl val="lvl"/>
        </dgm:presLayoutVars>
      </dgm:prSet>
      <dgm:spPr/>
    </dgm:pt>
    <dgm:pt modelId="{8E532131-51A2-49D7-BA0D-34C15BBA2834}" type="pres">
      <dgm:prSet presAssocID="{AA9B6F14-3FB9-41E8-B283-3B5C26955B36}" presName="thickLine" presStyleLbl="alignNode1" presStyleIdx="0" presStyleCnt="4"/>
      <dgm:spPr/>
    </dgm:pt>
    <dgm:pt modelId="{468D4D76-F878-414A-8453-A693EFAC6E47}" type="pres">
      <dgm:prSet presAssocID="{AA9B6F14-3FB9-41E8-B283-3B5C26955B36}" presName="horz1" presStyleCnt="0"/>
      <dgm:spPr/>
    </dgm:pt>
    <dgm:pt modelId="{8A322DC4-0D84-41D1-8815-7450870CB312}" type="pres">
      <dgm:prSet presAssocID="{AA9B6F14-3FB9-41E8-B283-3B5C26955B36}" presName="tx1" presStyleLbl="revTx" presStyleIdx="0" presStyleCnt="4"/>
      <dgm:spPr/>
    </dgm:pt>
    <dgm:pt modelId="{6C79AE70-F880-40BF-B16B-13BF8122F780}" type="pres">
      <dgm:prSet presAssocID="{AA9B6F14-3FB9-41E8-B283-3B5C26955B36}" presName="vert1" presStyleCnt="0"/>
      <dgm:spPr/>
    </dgm:pt>
    <dgm:pt modelId="{4B049707-F71E-4893-9E23-D640CF3CEDE9}" type="pres">
      <dgm:prSet presAssocID="{720D49AC-926B-4F4A-84DB-177FB491787E}" presName="thickLine" presStyleLbl="alignNode1" presStyleIdx="1" presStyleCnt="4"/>
      <dgm:spPr/>
    </dgm:pt>
    <dgm:pt modelId="{F9098C38-7FCE-42BF-ACE5-4E06191DFEE3}" type="pres">
      <dgm:prSet presAssocID="{720D49AC-926B-4F4A-84DB-177FB491787E}" presName="horz1" presStyleCnt="0"/>
      <dgm:spPr/>
    </dgm:pt>
    <dgm:pt modelId="{FD1A4E0F-66DB-4589-8FF2-00C723F62545}" type="pres">
      <dgm:prSet presAssocID="{720D49AC-926B-4F4A-84DB-177FB491787E}" presName="tx1" presStyleLbl="revTx" presStyleIdx="1" presStyleCnt="4"/>
      <dgm:spPr/>
    </dgm:pt>
    <dgm:pt modelId="{28F82873-C32F-4C6E-823C-20F379FF5968}" type="pres">
      <dgm:prSet presAssocID="{720D49AC-926B-4F4A-84DB-177FB491787E}" presName="vert1" presStyleCnt="0"/>
      <dgm:spPr/>
    </dgm:pt>
    <dgm:pt modelId="{46E4C0F6-3457-4154-9184-57CB469415C3}" type="pres">
      <dgm:prSet presAssocID="{17358E3D-8EAC-4B25-8F31-E9D175BAD294}" presName="thickLine" presStyleLbl="alignNode1" presStyleIdx="2" presStyleCnt="4"/>
      <dgm:spPr/>
    </dgm:pt>
    <dgm:pt modelId="{EB409064-AF19-4E29-893A-869E7D348F3F}" type="pres">
      <dgm:prSet presAssocID="{17358E3D-8EAC-4B25-8F31-E9D175BAD294}" presName="horz1" presStyleCnt="0"/>
      <dgm:spPr/>
    </dgm:pt>
    <dgm:pt modelId="{1D8075B8-247F-4058-9A61-8971BA144C54}" type="pres">
      <dgm:prSet presAssocID="{17358E3D-8EAC-4B25-8F31-E9D175BAD294}" presName="tx1" presStyleLbl="revTx" presStyleIdx="2" presStyleCnt="4"/>
      <dgm:spPr/>
    </dgm:pt>
    <dgm:pt modelId="{ED5691DD-FCC1-4BAC-923A-2750C8E883F9}" type="pres">
      <dgm:prSet presAssocID="{17358E3D-8EAC-4B25-8F31-E9D175BAD294}" presName="vert1" presStyleCnt="0"/>
      <dgm:spPr/>
    </dgm:pt>
    <dgm:pt modelId="{47D1E66D-4DE3-47BA-812C-2413F329F5B3}" type="pres">
      <dgm:prSet presAssocID="{B8E4670A-ADD5-44F8-A977-95B1B584B9CC}" presName="thickLine" presStyleLbl="alignNode1" presStyleIdx="3" presStyleCnt="4"/>
      <dgm:spPr/>
    </dgm:pt>
    <dgm:pt modelId="{C435B59B-B04B-4981-B8D7-6E6A737FB214}" type="pres">
      <dgm:prSet presAssocID="{B8E4670A-ADD5-44F8-A977-95B1B584B9CC}" presName="horz1" presStyleCnt="0"/>
      <dgm:spPr/>
    </dgm:pt>
    <dgm:pt modelId="{9349FDE6-9ECC-4822-A6EC-11B9E56C0001}" type="pres">
      <dgm:prSet presAssocID="{B8E4670A-ADD5-44F8-A977-95B1B584B9CC}" presName="tx1" presStyleLbl="revTx" presStyleIdx="3" presStyleCnt="4"/>
      <dgm:spPr/>
    </dgm:pt>
    <dgm:pt modelId="{EE5C4AC5-336C-433B-B8CF-F6F42C7108B1}" type="pres">
      <dgm:prSet presAssocID="{B8E4670A-ADD5-44F8-A977-95B1B584B9CC}" presName="vert1" presStyleCnt="0"/>
      <dgm:spPr/>
    </dgm:pt>
  </dgm:ptLst>
  <dgm:cxnLst>
    <dgm:cxn modelId="{56AF1005-6936-4C60-B22E-FD6920D802E7}" srcId="{4A5346F9-3DB5-4F77-8A0E-ADB565FA1F96}" destId="{AA9B6F14-3FB9-41E8-B283-3B5C26955B36}" srcOrd="0" destOrd="0" parTransId="{ECAF28CB-2CEE-49E4-BAA9-24751F9240BD}" sibTransId="{12B685A8-8AAD-4541-9E5D-B531478449B0}"/>
    <dgm:cxn modelId="{F1A3022F-FA21-43DA-89CB-89F26CCDFA60}" type="presOf" srcId="{AA9B6F14-3FB9-41E8-B283-3B5C26955B36}" destId="{8A322DC4-0D84-41D1-8815-7450870CB312}" srcOrd="0" destOrd="0" presId="urn:microsoft.com/office/officeart/2008/layout/LinedList"/>
    <dgm:cxn modelId="{9F886F41-C355-421D-A2CC-853A505344D4}" srcId="{4A5346F9-3DB5-4F77-8A0E-ADB565FA1F96}" destId="{B8E4670A-ADD5-44F8-A977-95B1B584B9CC}" srcOrd="3" destOrd="0" parTransId="{1FC9D5B4-A754-42CA-9E63-2C86C3912EB3}" sibTransId="{89C88958-64E8-4838-9133-80D8266E4BB7}"/>
    <dgm:cxn modelId="{EF7AC949-49AF-44B1-94C8-99D56C7DD4E0}" srcId="{4A5346F9-3DB5-4F77-8A0E-ADB565FA1F96}" destId="{17358E3D-8EAC-4B25-8F31-E9D175BAD294}" srcOrd="2" destOrd="0" parTransId="{FC5166FF-2DC3-4953-A617-595A57FE283E}" sibTransId="{D93CFAA5-A46B-439A-BF77-6779B0648D07}"/>
    <dgm:cxn modelId="{1C2A6EA7-9AA0-44A7-9973-091A672C72DB}" srcId="{4A5346F9-3DB5-4F77-8A0E-ADB565FA1F96}" destId="{720D49AC-926B-4F4A-84DB-177FB491787E}" srcOrd="1" destOrd="0" parTransId="{313231C6-243B-4C57-A8B1-7D462B160772}" sibTransId="{465C169C-EAD5-44E3-9C1F-E6FAD006B96C}"/>
    <dgm:cxn modelId="{C24BEFA8-A094-4AC0-BE53-B8BECCAF785B}" type="presOf" srcId="{720D49AC-926B-4F4A-84DB-177FB491787E}" destId="{FD1A4E0F-66DB-4589-8FF2-00C723F62545}" srcOrd="0" destOrd="0" presId="urn:microsoft.com/office/officeart/2008/layout/LinedList"/>
    <dgm:cxn modelId="{DADBA8E8-458D-42E6-85C8-062BF93C61EB}" type="presOf" srcId="{B8E4670A-ADD5-44F8-A977-95B1B584B9CC}" destId="{9349FDE6-9ECC-4822-A6EC-11B9E56C0001}" srcOrd="0" destOrd="0" presId="urn:microsoft.com/office/officeart/2008/layout/LinedList"/>
    <dgm:cxn modelId="{DAAFA7E9-4B1D-49B0-B292-BCFB142D8519}" type="presOf" srcId="{4A5346F9-3DB5-4F77-8A0E-ADB565FA1F96}" destId="{4B087301-CD03-4B8D-9D48-8B3D10D29CF6}" srcOrd="0" destOrd="0" presId="urn:microsoft.com/office/officeart/2008/layout/LinedList"/>
    <dgm:cxn modelId="{EF87A7F3-287C-40F7-85C1-D64FD594439A}" type="presOf" srcId="{17358E3D-8EAC-4B25-8F31-E9D175BAD294}" destId="{1D8075B8-247F-4058-9A61-8971BA144C54}" srcOrd="0" destOrd="0" presId="urn:microsoft.com/office/officeart/2008/layout/LinedList"/>
    <dgm:cxn modelId="{DEE9CB9B-5F38-4F6E-BF5E-EAE230A81AC8}" type="presParOf" srcId="{4B087301-CD03-4B8D-9D48-8B3D10D29CF6}" destId="{8E532131-51A2-49D7-BA0D-34C15BBA2834}" srcOrd="0" destOrd="0" presId="urn:microsoft.com/office/officeart/2008/layout/LinedList"/>
    <dgm:cxn modelId="{F0D43981-51ED-4056-9411-B966B0A8BF0B}" type="presParOf" srcId="{4B087301-CD03-4B8D-9D48-8B3D10D29CF6}" destId="{468D4D76-F878-414A-8453-A693EFAC6E47}" srcOrd="1" destOrd="0" presId="urn:microsoft.com/office/officeart/2008/layout/LinedList"/>
    <dgm:cxn modelId="{A92962BB-ABE2-4E48-9AFD-8D1F6B688C93}" type="presParOf" srcId="{468D4D76-F878-414A-8453-A693EFAC6E47}" destId="{8A322DC4-0D84-41D1-8815-7450870CB312}" srcOrd="0" destOrd="0" presId="urn:microsoft.com/office/officeart/2008/layout/LinedList"/>
    <dgm:cxn modelId="{6CA619EC-EE59-40CE-90DB-0968F55B5196}" type="presParOf" srcId="{468D4D76-F878-414A-8453-A693EFAC6E47}" destId="{6C79AE70-F880-40BF-B16B-13BF8122F780}" srcOrd="1" destOrd="0" presId="urn:microsoft.com/office/officeart/2008/layout/LinedList"/>
    <dgm:cxn modelId="{A73AFA21-5C81-4B82-8A8D-616C929C7F5B}" type="presParOf" srcId="{4B087301-CD03-4B8D-9D48-8B3D10D29CF6}" destId="{4B049707-F71E-4893-9E23-D640CF3CEDE9}" srcOrd="2" destOrd="0" presId="urn:microsoft.com/office/officeart/2008/layout/LinedList"/>
    <dgm:cxn modelId="{98362D6B-118D-4FE1-80E5-3459B4EDA23D}" type="presParOf" srcId="{4B087301-CD03-4B8D-9D48-8B3D10D29CF6}" destId="{F9098C38-7FCE-42BF-ACE5-4E06191DFEE3}" srcOrd="3" destOrd="0" presId="urn:microsoft.com/office/officeart/2008/layout/LinedList"/>
    <dgm:cxn modelId="{93CF4EBD-7049-4ED3-9678-515C3ACAEAF0}" type="presParOf" srcId="{F9098C38-7FCE-42BF-ACE5-4E06191DFEE3}" destId="{FD1A4E0F-66DB-4589-8FF2-00C723F62545}" srcOrd="0" destOrd="0" presId="urn:microsoft.com/office/officeart/2008/layout/LinedList"/>
    <dgm:cxn modelId="{B27B6DD1-645E-4809-8917-2A27C7E5162A}" type="presParOf" srcId="{F9098C38-7FCE-42BF-ACE5-4E06191DFEE3}" destId="{28F82873-C32F-4C6E-823C-20F379FF5968}" srcOrd="1" destOrd="0" presId="urn:microsoft.com/office/officeart/2008/layout/LinedList"/>
    <dgm:cxn modelId="{5A3B8F04-6EB6-4CD4-9963-8046516E3C83}" type="presParOf" srcId="{4B087301-CD03-4B8D-9D48-8B3D10D29CF6}" destId="{46E4C0F6-3457-4154-9184-57CB469415C3}" srcOrd="4" destOrd="0" presId="urn:microsoft.com/office/officeart/2008/layout/LinedList"/>
    <dgm:cxn modelId="{4EEDD085-3523-44AA-80CD-DD4CEF78C301}" type="presParOf" srcId="{4B087301-CD03-4B8D-9D48-8B3D10D29CF6}" destId="{EB409064-AF19-4E29-893A-869E7D348F3F}" srcOrd="5" destOrd="0" presId="urn:microsoft.com/office/officeart/2008/layout/LinedList"/>
    <dgm:cxn modelId="{9FDE084A-3BE7-4183-A4A8-8ED0969EC4AD}" type="presParOf" srcId="{EB409064-AF19-4E29-893A-869E7D348F3F}" destId="{1D8075B8-247F-4058-9A61-8971BA144C54}" srcOrd="0" destOrd="0" presId="urn:microsoft.com/office/officeart/2008/layout/LinedList"/>
    <dgm:cxn modelId="{C721A869-2A65-459E-976C-ABB4F73BDF2E}" type="presParOf" srcId="{EB409064-AF19-4E29-893A-869E7D348F3F}" destId="{ED5691DD-FCC1-4BAC-923A-2750C8E883F9}" srcOrd="1" destOrd="0" presId="urn:microsoft.com/office/officeart/2008/layout/LinedList"/>
    <dgm:cxn modelId="{68E3F488-FEED-4FA2-8471-C5C870E40A9D}" type="presParOf" srcId="{4B087301-CD03-4B8D-9D48-8B3D10D29CF6}" destId="{47D1E66D-4DE3-47BA-812C-2413F329F5B3}" srcOrd="6" destOrd="0" presId="urn:microsoft.com/office/officeart/2008/layout/LinedList"/>
    <dgm:cxn modelId="{42F9A42A-5B39-435B-8255-0349A6D0AA84}" type="presParOf" srcId="{4B087301-CD03-4B8D-9D48-8B3D10D29CF6}" destId="{C435B59B-B04B-4981-B8D7-6E6A737FB214}" srcOrd="7" destOrd="0" presId="urn:microsoft.com/office/officeart/2008/layout/LinedList"/>
    <dgm:cxn modelId="{BB7FC70C-475D-4C04-A8B6-CADFB181650D}" type="presParOf" srcId="{C435B59B-B04B-4981-B8D7-6E6A737FB214}" destId="{9349FDE6-9ECC-4822-A6EC-11B9E56C0001}" srcOrd="0" destOrd="0" presId="urn:microsoft.com/office/officeart/2008/layout/LinedList"/>
    <dgm:cxn modelId="{6DB5BE11-BF5A-47B2-84E6-5402E6129077}" type="presParOf" srcId="{C435B59B-B04B-4981-B8D7-6E6A737FB214}" destId="{EE5C4AC5-336C-433B-B8CF-F6F42C7108B1}"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CABD6EF-9109-4670-8BE0-65718C00BD3B}" type="doc">
      <dgm:prSet loTypeId="urn:microsoft.com/office/officeart/2016/7/layout/BasicLinearProcessNumbered" loCatId="process" qsTypeId="urn:microsoft.com/office/officeart/2005/8/quickstyle/simple4" qsCatId="simple" csTypeId="urn:microsoft.com/office/officeart/2005/8/colors/colorful2" csCatId="colorful"/>
      <dgm:spPr/>
      <dgm:t>
        <a:bodyPr/>
        <a:lstStyle/>
        <a:p>
          <a:endParaRPr lang="en-US"/>
        </a:p>
      </dgm:t>
    </dgm:pt>
    <dgm:pt modelId="{82A3A9F3-6DAC-49A1-89C2-BECA5B010428}">
      <dgm:prSet/>
      <dgm:spPr/>
      <dgm:t>
        <a:bodyPr/>
        <a:lstStyle/>
        <a:p>
          <a:r>
            <a:rPr lang="en-US"/>
            <a:t>All samples collected must be refrigerated if not shipped the same day.  </a:t>
          </a:r>
        </a:p>
      </dgm:t>
    </dgm:pt>
    <dgm:pt modelId="{D4CC9634-B31A-4E73-A405-587AC48AD5DD}" type="parTrans" cxnId="{E56A49F5-8E6C-4DFD-B5F1-C604513AB72F}">
      <dgm:prSet/>
      <dgm:spPr/>
      <dgm:t>
        <a:bodyPr/>
        <a:lstStyle/>
        <a:p>
          <a:endParaRPr lang="en-US"/>
        </a:p>
      </dgm:t>
    </dgm:pt>
    <dgm:pt modelId="{5D687FDB-D713-400A-B3BF-2AC1B1105439}" type="sibTrans" cxnId="{E56A49F5-8E6C-4DFD-B5F1-C604513AB72F}">
      <dgm:prSet phldrT="1" phldr="0"/>
      <dgm:spPr/>
      <dgm:t>
        <a:bodyPr/>
        <a:lstStyle/>
        <a:p>
          <a:r>
            <a:rPr lang="en-US"/>
            <a:t>1</a:t>
          </a:r>
        </a:p>
      </dgm:t>
    </dgm:pt>
    <dgm:pt modelId="{E9BF2DCA-2BEE-4A0E-8DFE-065720EC5153}">
      <dgm:prSet/>
      <dgm:spPr/>
      <dgm:t>
        <a:bodyPr/>
        <a:lstStyle/>
        <a:p>
          <a:r>
            <a:rPr lang="en-US"/>
            <a:t>Refrigerated samples must be stored in a secure area or in a locked refrigerator with access limited only to collectors or other authorized personnel. </a:t>
          </a:r>
        </a:p>
      </dgm:t>
    </dgm:pt>
    <dgm:pt modelId="{FDE4C9A1-CF3B-4E4A-8F67-80E69173EA34}" type="parTrans" cxnId="{5B5DF1CF-7044-4DDC-9BA3-9BF7B72EA8EF}">
      <dgm:prSet/>
      <dgm:spPr/>
      <dgm:t>
        <a:bodyPr/>
        <a:lstStyle/>
        <a:p>
          <a:endParaRPr lang="en-US"/>
        </a:p>
      </dgm:t>
    </dgm:pt>
    <dgm:pt modelId="{BFEE9DEC-12E9-404B-8FB6-FC861F3C1FF4}" type="sibTrans" cxnId="{5B5DF1CF-7044-4DDC-9BA3-9BF7B72EA8EF}">
      <dgm:prSet phldrT="2" phldr="0"/>
      <dgm:spPr/>
      <dgm:t>
        <a:bodyPr/>
        <a:lstStyle/>
        <a:p>
          <a:r>
            <a:rPr lang="en-US"/>
            <a:t>2</a:t>
          </a:r>
        </a:p>
      </dgm:t>
    </dgm:pt>
    <dgm:pt modelId="{86B4E7BE-B61C-4011-8F7C-26B348FE253D}">
      <dgm:prSet/>
      <dgm:spPr/>
      <dgm:t>
        <a:bodyPr/>
        <a:lstStyle/>
        <a:p>
          <a:r>
            <a:rPr lang="en-US"/>
            <a:t>Samples must be sent to the U.S. Pretrial Services Office within 48 hours of collection.</a:t>
          </a:r>
        </a:p>
      </dgm:t>
    </dgm:pt>
    <dgm:pt modelId="{29A90157-F12B-4907-89CE-D76D43A1A285}" type="parTrans" cxnId="{3AA4AF53-63C6-45A3-994E-C3CF6B349E1C}">
      <dgm:prSet/>
      <dgm:spPr/>
      <dgm:t>
        <a:bodyPr/>
        <a:lstStyle/>
        <a:p>
          <a:endParaRPr lang="en-US"/>
        </a:p>
      </dgm:t>
    </dgm:pt>
    <dgm:pt modelId="{AA7E5B23-BAFD-437C-B82C-F2133C076F0D}" type="sibTrans" cxnId="{3AA4AF53-63C6-45A3-994E-C3CF6B349E1C}">
      <dgm:prSet phldrT="3" phldr="0"/>
      <dgm:spPr/>
      <dgm:t>
        <a:bodyPr/>
        <a:lstStyle/>
        <a:p>
          <a:r>
            <a:rPr lang="en-US"/>
            <a:t>3</a:t>
          </a:r>
        </a:p>
      </dgm:t>
    </dgm:pt>
    <dgm:pt modelId="{11E3A633-7EE6-4C3E-8DF0-9DDC83A25818}" type="pres">
      <dgm:prSet presAssocID="{DCABD6EF-9109-4670-8BE0-65718C00BD3B}" presName="Name0" presStyleCnt="0">
        <dgm:presLayoutVars>
          <dgm:animLvl val="lvl"/>
          <dgm:resizeHandles val="exact"/>
        </dgm:presLayoutVars>
      </dgm:prSet>
      <dgm:spPr/>
    </dgm:pt>
    <dgm:pt modelId="{EE2734D7-C973-4CD4-9350-F9AAA22F643A}" type="pres">
      <dgm:prSet presAssocID="{82A3A9F3-6DAC-49A1-89C2-BECA5B010428}" presName="compositeNode" presStyleCnt="0">
        <dgm:presLayoutVars>
          <dgm:bulletEnabled val="1"/>
        </dgm:presLayoutVars>
      </dgm:prSet>
      <dgm:spPr/>
    </dgm:pt>
    <dgm:pt modelId="{6D9B4494-4261-4171-B708-19C62D2A927A}" type="pres">
      <dgm:prSet presAssocID="{82A3A9F3-6DAC-49A1-89C2-BECA5B010428}" presName="bgRect" presStyleLbl="bgAccFollowNode1" presStyleIdx="0" presStyleCnt="3"/>
      <dgm:spPr/>
    </dgm:pt>
    <dgm:pt modelId="{067B87FD-5894-456D-8F4B-70576BA7D64A}" type="pres">
      <dgm:prSet presAssocID="{5D687FDB-D713-400A-B3BF-2AC1B1105439}" presName="sibTransNodeCircle" presStyleLbl="alignNode1" presStyleIdx="0" presStyleCnt="6">
        <dgm:presLayoutVars>
          <dgm:chMax val="0"/>
          <dgm:bulletEnabled/>
        </dgm:presLayoutVars>
      </dgm:prSet>
      <dgm:spPr/>
    </dgm:pt>
    <dgm:pt modelId="{5C46D370-6684-46E7-9767-C6236262DE37}" type="pres">
      <dgm:prSet presAssocID="{82A3A9F3-6DAC-49A1-89C2-BECA5B010428}" presName="bottomLine" presStyleLbl="alignNode1" presStyleIdx="1" presStyleCnt="6">
        <dgm:presLayoutVars/>
      </dgm:prSet>
      <dgm:spPr/>
    </dgm:pt>
    <dgm:pt modelId="{ACE76429-BD77-4E13-94D3-E941E5B1264A}" type="pres">
      <dgm:prSet presAssocID="{82A3A9F3-6DAC-49A1-89C2-BECA5B010428}" presName="nodeText" presStyleLbl="bgAccFollowNode1" presStyleIdx="0" presStyleCnt="3">
        <dgm:presLayoutVars>
          <dgm:bulletEnabled val="1"/>
        </dgm:presLayoutVars>
      </dgm:prSet>
      <dgm:spPr/>
    </dgm:pt>
    <dgm:pt modelId="{2C5F6512-0477-403B-ADCD-2C962E3C5A9C}" type="pres">
      <dgm:prSet presAssocID="{5D687FDB-D713-400A-B3BF-2AC1B1105439}" presName="sibTrans" presStyleCnt="0"/>
      <dgm:spPr/>
    </dgm:pt>
    <dgm:pt modelId="{EB3A2F60-E592-4C59-91B4-392A1F94876E}" type="pres">
      <dgm:prSet presAssocID="{E9BF2DCA-2BEE-4A0E-8DFE-065720EC5153}" presName="compositeNode" presStyleCnt="0">
        <dgm:presLayoutVars>
          <dgm:bulletEnabled val="1"/>
        </dgm:presLayoutVars>
      </dgm:prSet>
      <dgm:spPr/>
    </dgm:pt>
    <dgm:pt modelId="{24F52593-35B5-4335-B006-73D87CEBD896}" type="pres">
      <dgm:prSet presAssocID="{E9BF2DCA-2BEE-4A0E-8DFE-065720EC5153}" presName="bgRect" presStyleLbl="bgAccFollowNode1" presStyleIdx="1" presStyleCnt="3"/>
      <dgm:spPr/>
    </dgm:pt>
    <dgm:pt modelId="{1735774D-DD1F-46DF-BADA-A33BC1921A7B}" type="pres">
      <dgm:prSet presAssocID="{BFEE9DEC-12E9-404B-8FB6-FC861F3C1FF4}" presName="sibTransNodeCircle" presStyleLbl="alignNode1" presStyleIdx="2" presStyleCnt="6">
        <dgm:presLayoutVars>
          <dgm:chMax val="0"/>
          <dgm:bulletEnabled/>
        </dgm:presLayoutVars>
      </dgm:prSet>
      <dgm:spPr/>
    </dgm:pt>
    <dgm:pt modelId="{1F192C50-79CF-497C-B003-1FC59C971048}" type="pres">
      <dgm:prSet presAssocID="{E9BF2DCA-2BEE-4A0E-8DFE-065720EC5153}" presName="bottomLine" presStyleLbl="alignNode1" presStyleIdx="3" presStyleCnt="6">
        <dgm:presLayoutVars/>
      </dgm:prSet>
      <dgm:spPr/>
    </dgm:pt>
    <dgm:pt modelId="{85B5856E-E29C-4815-881F-039A50E4CE1B}" type="pres">
      <dgm:prSet presAssocID="{E9BF2DCA-2BEE-4A0E-8DFE-065720EC5153}" presName="nodeText" presStyleLbl="bgAccFollowNode1" presStyleIdx="1" presStyleCnt="3">
        <dgm:presLayoutVars>
          <dgm:bulletEnabled val="1"/>
        </dgm:presLayoutVars>
      </dgm:prSet>
      <dgm:spPr/>
    </dgm:pt>
    <dgm:pt modelId="{7FCF884E-BE8B-4812-AC06-AD46CB1B40AD}" type="pres">
      <dgm:prSet presAssocID="{BFEE9DEC-12E9-404B-8FB6-FC861F3C1FF4}" presName="sibTrans" presStyleCnt="0"/>
      <dgm:spPr/>
    </dgm:pt>
    <dgm:pt modelId="{2BF1E6BF-6191-46FD-B414-5B108E2B542F}" type="pres">
      <dgm:prSet presAssocID="{86B4E7BE-B61C-4011-8F7C-26B348FE253D}" presName="compositeNode" presStyleCnt="0">
        <dgm:presLayoutVars>
          <dgm:bulletEnabled val="1"/>
        </dgm:presLayoutVars>
      </dgm:prSet>
      <dgm:spPr/>
    </dgm:pt>
    <dgm:pt modelId="{29C22918-EACC-47A9-B46F-B5A1C3C537D1}" type="pres">
      <dgm:prSet presAssocID="{86B4E7BE-B61C-4011-8F7C-26B348FE253D}" presName="bgRect" presStyleLbl="bgAccFollowNode1" presStyleIdx="2" presStyleCnt="3"/>
      <dgm:spPr/>
    </dgm:pt>
    <dgm:pt modelId="{60D0CD8B-F8AD-4DEF-B557-4C53EDB5D109}" type="pres">
      <dgm:prSet presAssocID="{AA7E5B23-BAFD-437C-B82C-F2133C076F0D}" presName="sibTransNodeCircle" presStyleLbl="alignNode1" presStyleIdx="4" presStyleCnt="6">
        <dgm:presLayoutVars>
          <dgm:chMax val="0"/>
          <dgm:bulletEnabled/>
        </dgm:presLayoutVars>
      </dgm:prSet>
      <dgm:spPr/>
    </dgm:pt>
    <dgm:pt modelId="{2A2AF585-FB1E-46B8-943E-1615F104746C}" type="pres">
      <dgm:prSet presAssocID="{86B4E7BE-B61C-4011-8F7C-26B348FE253D}" presName="bottomLine" presStyleLbl="alignNode1" presStyleIdx="5" presStyleCnt="6">
        <dgm:presLayoutVars/>
      </dgm:prSet>
      <dgm:spPr/>
    </dgm:pt>
    <dgm:pt modelId="{2544C166-49D6-4DB5-AB09-4883566BC295}" type="pres">
      <dgm:prSet presAssocID="{86B4E7BE-B61C-4011-8F7C-26B348FE253D}" presName="nodeText" presStyleLbl="bgAccFollowNode1" presStyleIdx="2" presStyleCnt="3">
        <dgm:presLayoutVars>
          <dgm:bulletEnabled val="1"/>
        </dgm:presLayoutVars>
      </dgm:prSet>
      <dgm:spPr/>
    </dgm:pt>
  </dgm:ptLst>
  <dgm:cxnLst>
    <dgm:cxn modelId="{46180204-AB05-4E3D-943E-6937ADCBCE24}" type="presOf" srcId="{E9BF2DCA-2BEE-4A0E-8DFE-065720EC5153}" destId="{24F52593-35B5-4335-B006-73D87CEBD896}" srcOrd="0" destOrd="0" presId="urn:microsoft.com/office/officeart/2016/7/layout/BasicLinearProcessNumbered"/>
    <dgm:cxn modelId="{F4FB1D12-76B2-4211-8183-6DA6FA858341}" type="presOf" srcId="{E9BF2DCA-2BEE-4A0E-8DFE-065720EC5153}" destId="{85B5856E-E29C-4815-881F-039A50E4CE1B}" srcOrd="1" destOrd="0" presId="urn:microsoft.com/office/officeart/2016/7/layout/BasicLinearProcessNumbered"/>
    <dgm:cxn modelId="{E1C66939-8641-4495-93D4-E96D45491E46}" type="presOf" srcId="{82A3A9F3-6DAC-49A1-89C2-BECA5B010428}" destId="{6D9B4494-4261-4171-B708-19C62D2A927A}" srcOrd="0" destOrd="0" presId="urn:microsoft.com/office/officeart/2016/7/layout/BasicLinearProcessNumbered"/>
    <dgm:cxn modelId="{45E91C62-86DC-4C79-B7FF-0F4966168E5E}" type="presOf" srcId="{BFEE9DEC-12E9-404B-8FB6-FC861F3C1FF4}" destId="{1735774D-DD1F-46DF-BADA-A33BC1921A7B}" srcOrd="0" destOrd="0" presId="urn:microsoft.com/office/officeart/2016/7/layout/BasicLinearProcessNumbered"/>
    <dgm:cxn modelId="{3AA4AF53-63C6-45A3-994E-C3CF6B349E1C}" srcId="{DCABD6EF-9109-4670-8BE0-65718C00BD3B}" destId="{86B4E7BE-B61C-4011-8F7C-26B348FE253D}" srcOrd="2" destOrd="0" parTransId="{29A90157-F12B-4907-89CE-D76D43A1A285}" sibTransId="{AA7E5B23-BAFD-437C-B82C-F2133C076F0D}"/>
    <dgm:cxn modelId="{99CBB87E-D56E-4A81-9EBE-352664C32413}" type="presOf" srcId="{5D687FDB-D713-400A-B3BF-2AC1B1105439}" destId="{067B87FD-5894-456D-8F4B-70576BA7D64A}" srcOrd="0" destOrd="0" presId="urn:microsoft.com/office/officeart/2016/7/layout/BasicLinearProcessNumbered"/>
    <dgm:cxn modelId="{5BDFFC95-8FAA-4EAA-B366-8B13076E7E41}" type="presOf" srcId="{AA7E5B23-BAFD-437C-B82C-F2133C076F0D}" destId="{60D0CD8B-F8AD-4DEF-B557-4C53EDB5D109}" srcOrd="0" destOrd="0" presId="urn:microsoft.com/office/officeart/2016/7/layout/BasicLinearProcessNumbered"/>
    <dgm:cxn modelId="{EA3CD4C3-0FB6-4D07-9CA1-152ABCFFF2CC}" type="presOf" srcId="{86B4E7BE-B61C-4011-8F7C-26B348FE253D}" destId="{2544C166-49D6-4DB5-AB09-4883566BC295}" srcOrd="1" destOrd="0" presId="urn:microsoft.com/office/officeart/2016/7/layout/BasicLinearProcessNumbered"/>
    <dgm:cxn modelId="{5B5DF1CF-7044-4DDC-9BA3-9BF7B72EA8EF}" srcId="{DCABD6EF-9109-4670-8BE0-65718C00BD3B}" destId="{E9BF2DCA-2BEE-4A0E-8DFE-065720EC5153}" srcOrd="1" destOrd="0" parTransId="{FDE4C9A1-CF3B-4E4A-8F67-80E69173EA34}" sibTransId="{BFEE9DEC-12E9-404B-8FB6-FC861F3C1FF4}"/>
    <dgm:cxn modelId="{AA228FDE-A755-4682-B48D-F5A215CF7FEC}" type="presOf" srcId="{86B4E7BE-B61C-4011-8F7C-26B348FE253D}" destId="{29C22918-EACC-47A9-B46F-B5A1C3C537D1}" srcOrd="0" destOrd="0" presId="urn:microsoft.com/office/officeart/2016/7/layout/BasicLinearProcessNumbered"/>
    <dgm:cxn modelId="{E604C4E9-CD06-407C-BC31-2239FFB477BA}" type="presOf" srcId="{DCABD6EF-9109-4670-8BE0-65718C00BD3B}" destId="{11E3A633-7EE6-4C3E-8DF0-9DDC83A25818}" srcOrd="0" destOrd="0" presId="urn:microsoft.com/office/officeart/2016/7/layout/BasicLinearProcessNumbered"/>
    <dgm:cxn modelId="{E56A49F5-8E6C-4DFD-B5F1-C604513AB72F}" srcId="{DCABD6EF-9109-4670-8BE0-65718C00BD3B}" destId="{82A3A9F3-6DAC-49A1-89C2-BECA5B010428}" srcOrd="0" destOrd="0" parTransId="{D4CC9634-B31A-4E73-A405-587AC48AD5DD}" sibTransId="{5D687FDB-D713-400A-B3BF-2AC1B1105439}"/>
    <dgm:cxn modelId="{F5DA04FF-0339-452E-A206-0DB17E3D602A}" type="presOf" srcId="{82A3A9F3-6DAC-49A1-89C2-BECA5B010428}" destId="{ACE76429-BD77-4E13-94D3-E941E5B1264A}" srcOrd="1" destOrd="0" presId="urn:microsoft.com/office/officeart/2016/7/layout/BasicLinearProcessNumbered"/>
    <dgm:cxn modelId="{1EEEFF00-A75C-4D04-8C37-279CBBEBFC35}" type="presParOf" srcId="{11E3A633-7EE6-4C3E-8DF0-9DDC83A25818}" destId="{EE2734D7-C973-4CD4-9350-F9AAA22F643A}" srcOrd="0" destOrd="0" presId="urn:microsoft.com/office/officeart/2016/7/layout/BasicLinearProcessNumbered"/>
    <dgm:cxn modelId="{E4D85E5F-2745-4466-9228-41B502BF2210}" type="presParOf" srcId="{EE2734D7-C973-4CD4-9350-F9AAA22F643A}" destId="{6D9B4494-4261-4171-B708-19C62D2A927A}" srcOrd="0" destOrd="0" presId="urn:microsoft.com/office/officeart/2016/7/layout/BasicLinearProcessNumbered"/>
    <dgm:cxn modelId="{66237B6D-F159-4206-B7AA-AA664EB99CAC}" type="presParOf" srcId="{EE2734D7-C973-4CD4-9350-F9AAA22F643A}" destId="{067B87FD-5894-456D-8F4B-70576BA7D64A}" srcOrd="1" destOrd="0" presId="urn:microsoft.com/office/officeart/2016/7/layout/BasicLinearProcessNumbered"/>
    <dgm:cxn modelId="{F35DFFC6-0CB4-4EAB-A732-92CE1862E88C}" type="presParOf" srcId="{EE2734D7-C973-4CD4-9350-F9AAA22F643A}" destId="{5C46D370-6684-46E7-9767-C6236262DE37}" srcOrd="2" destOrd="0" presId="urn:microsoft.com/office/officeart/2016/7/layout/BasicLinearProcessNumbered"/>
    <dgm:cxn modelId="{9E46B533-57AB-415E-AD0A-BCEE7A295CA3}" type="presParOf" srcId="{EE2734D7-C973-4CD4-9350-F9AAA22F643A}" destId="{ACE76429-BD77-4E13-94D3-E941E5B1264A}" srcOrd="3" destOrd="0" presId="urn:microsoft.com/office/officeart/2016/7/layout/BasicLinearProcessNumbered"/>
    <dgm:cxn modelId="{D49D1EEE-6AD7-44B1-95E0-D5814E83D4DA}" type="presParOf" srcId="{11E3A633-7EE6-4C3E-8DF0-9DDC83A25818}" destId="{2C5F6512-0477-403B-ADCD-2C962E3C5A9C}" srcOrd="1" destOrd="0" presId="urn:microsoft.com/office/officeart/2016/7/layout/BasicLinearProcessNumbered"/>
    <dgm:cxn modelId="{70EE377B-7EF5-471A-B1F0-9AF1ADB6DA5A}" type="presParOf" srcId="{11E3A633-7EE6-4C3E-8DF0-9DDC83A25818}" destId="{EB3A2F60-E592-4C59-91B4-392A1F94876E}" srcOrd="2" destOrd="0" presId="urn:microsoft.com/office/officeart/2016/7/layout/BasicLinearProcessNumbered"/>
    <dgm:cxn modelId="{258A11AF-E858-4BC3-B7C8-0CCD7DA60C3C}" type="presParOf" srcId="{EB3A2F60-E592-4C59-91B4-392A1F94876E}" destId="{24F52593-35B5-4335-B006-73D87CEBD896}" srcOrd="0" destOrd="0" presId="urn:microsoft.com/office/officeart/2016/7/layout/BasicLinearProcessNumbered"/>
    <dgm:cxn modelId="{DA3C8FBD-D5C9-4712-830A-C61FB8C724EE}" type="presParOf" srcId="{EB3A2F60-E592-4C59-91B4-392A1F94876E}" destId="{1735774D-DD1F-46DF-BADA-A33BC1921A7B}" srcOrd="1" destOrd="0" presId="urn:microsoft.com/office/officeart/2016/7/layout/BasicLinearProcessNumbered"/>
    <dgm:cxn modelId="{4B614707-5080-4745-93EA-8799E495744C}" type="presParOf" srcId="{EB3A2F60-E592-4C59-91B4-392A1F94876E}" destId="{1F192C50-79CF-497C-B003-1FC59C971048}" srcOrd="2" destOrd="0" presId="urn:microsoft.com/office/officeart/2016/7/layout/BasicLinearProcessNumbered"/>
    <dgm:cxn modelId="{9CCCD7F9-3A81-4AFE-A44B-B82D1048BAE3}" type="presParOf" srcId="{EB3A2F60-E592-4C59-91B4-392A1F94876E}" destId="{85B5856E-E29C-4815-881F-039A50E4CE1B}" srcOrd="3" destOrd="0" presId="urn:microsoft.com/office/officeart/2016/7/layout/BasicLinearProcessNumbered"/>
    <dgm:cxn modelId="{15CE5359-5A8D-40BD-962F-B4000A6E392B}" type="presParOf" srcId="{11E3A633-7EE6-4C3E-8DF0-9DDC83A25818}" destId="{7FCF884E-BE8B-4812-AC06-AD46CB1B40AD}" srcOrd="3" destOrd="0" presId="urn:microsoft.com/office/officeart/2016/7/layout/BasicLinearProcessNumbered"/>
    <dgm:cxn modelId="{97A516FF-20A9-4E2B-AD4C-F08DB63F0C53}" type="presParOf" srcId="{11E3A633-7EE6-4C3E-8DF0-9DDC83A25818}" destId="{2BF1E6BF-6191-46FD-B414-5B108E2B542F}" srcOrd="4" destOrd="0" presId="urn:microsoft.com/office/officeart/2016/7/layout/BasicLinearProcessNumbered"/>
    <dgm:cxn modelId="{4B3464B5-EF6B-4462-B845-8EB2C1B69B63}" type="presParOf" srcId="{2BF1E6BF-6191-46FD-B414-5B108E2B542F}" destId="{29C22918-EACC-47A9-B46F-B5A1C3C537D1}" srcOrd="0" destOrd="0" presId="urn:microsoft.com/office/officeart/2016/7/layout/BasicLinearProcessNumbered"/>
    <dgm:cxn modelId="{BF762798-4F1C-47FB-BCDC-520BFD4FC5A7}" type="presParOf" srcId="{2BF1E6BF-6191-46FD-B414-5B108E2B542F}" destId="{60D0CD8B-F8AD-4DEF-B557-4C53EDB5D109}" srcOrd="1" destOrd="0" presId="urn:microsoft.com/office/officeart/2016/7/layout/BasicLinearProcessNumbered"/>
    <dgm:cxn modelId="{9F684C4D-5029-4E6A-8998-8B3B808D9C1F}" type="presParOf" srcId="{2BF1E6BF-6191-46FD-B414-5B108E2B542F}" destId="{2A2AF585-FB1E-46B8-943E-1615F104746C}" srcOrd="2" destOrd="0" presId="urn:microsoft.com/office/officeart/2016/7/layout/BasicLinearProcessNumbered"/>
    <dgm:cxn modelId="{C58DE0B0-1FF8-413B-9464-CD31C8D2B98D}" type="presParOf" srcId="{2BF1E6BF-6191-46FD-B414-5B108E2B542F}" destId="{2544C166-49D6-4DB5-AB09-4883566BC295}" srcOrd="3" destOrd="0" presId="urn:microsoft.com/office/officeart/2016/7/layout/BasicLinear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343EBAB-3BAE-4D9F-8F87-827A377FCA1C}" type="doc">
      <dgm:prSet loTypeId="urn:microsoft.com/office/officeart/2016/7/layout/BasicLinearProcessNumbered" loCatId="process" qsTypeId="urn:microsoft.com/office/officeart/2005/8/quickstyle/simple4" qsCatId="simple" csTypeId="urn:microsoft.com/office/officeart/2005/8/colors/colorful5" csCatId="colorful"/>
      <dgm:spPr/>
      <dgm:t>
        <a:bodyPr/>
        <a:lstStyle/>
        <a:p>
          <a:endParaRPr lang="en-US"/>
        </a:p>
      </dgm:t>
    </dgm:pt>
    <dgm:pt modelId="{CC5C3883-9A97-4B08-B8FE-3AC43D8F57BF}">
      <dgm:prSet/>
      <dgm:spPr/>
      <dgm:t>
        <a:bodyPr/>
        <a:lstStyle/>
        <a:p>
          <a:r>
            <a:rPr lang="en-US" dirty="0"/>
            <a:t>Place samples into a U.S. Postal Service (USPS) bag and then place into a USPS cardboard box.</a:t>
          </a:r>
        </a:p>
      </dgm:t>
    </dgm:pt>
    <dgm:pt modelId="{E577BD79-CCCC-4F85-BAD1-6DEBDDC4D991}" type="parTrans" cxnId="{30D0D921-CB3A-421C-9CDC-49EB9A05A000}">
      <dgm:prSet/>
      <dgm:spPr/>
      <dgm:t>
        <a:bodyPr/>
        <a:lstStyle/>
        <a:p>
          <a:endParaRPr lang="en-US"/>
        </a:p>
      </dgm:t>
    </dgm:pt>
    <dgm:pt modelId="{2A328A6D-BAA3-4559-919F-0E8DA011784A}" type="sibTrans" cxnId="{30D0D921-CB3A-421C-9CDC-49EB9A05A000}">
      <dgm:prSet phldrT="1" phldr="0"/>
      <dgm:spPr/>
      <dgm:t>
        <a:bodyPr/>
        <a:lstStyle/>
        <a:p>
          <a:r>
            <a:rPr lang="en-US"/>
            <a:t>1</a:t>
          </a:r>
        </a:p>
      </dgm:t>
    </dgm:pt>
    <dgm:pt modelId="{69653606-EA17-4A95-8A04-5F38AE679773}">
      <dgm:prSet/>
      <dgm:spPr/>
      <dgm:t>
        <a:bodyPr/>
        <a:lstStyle/>
        <a:p>
          <a:r>
            <a:rPr lang="en-US" dirty="0"/>
            <a:t>Affix Merchandise Return shipping label to USPS box and write your return address on upper left corner.</a:t>
          </a:r>
        </a:p>
      </dgm:t>
    </dgm:pt>
    <dgm:pt modelId="{56ACD733-22F3-40E8-8CC1-C24EF6299474}" type="parTrans" cxnId="{533A252D-F88A-49AB-918E-E0F798A857CF}">
      <dgm:prSet/>
      <dgm:spPr/>
      <dgm:t>
        <a:bodyPr/>
        <a:lstStyle/>
        <a:p>
          <a:endParaRPr lang="en-US"/>
        </a:p>
      </dgm:t>
    </dgm:pt>
    <dgm:pt modelId="{42E8DE20-5676-4594-9286-579FFF03F978}" type="sibTrans" cxnId="{533A252D-F88A-49AB-918E-E0F798A857CF}">
      <dgm:prSet phldrT="2" phldr="0"/>
      <dgm:spPr/>
      <dgm:t>
        <a:bodyPr/>
        <a:lstStyle/>
        <a:p>
          <a:r>
            <a:rPr lang="en-US"/>
            <a:t>2</a:t>
          </a:r>
        </a:p>
      </dgm:t>
    </dgm:pt>
    <dgm:pt modelId="{EEE9672C-6E2F-4FD1-9321-754436B44D41}">
      <dgm:prSet/>
      <dgm:spPr/>
      <dgm:t>
        <a:bodyPr/>
        <a:lstStyle/>
        <a:p>
          <a:r>
            <a:rPr lang="en-US"/>
            <a:t>Ensure bags/boxes are sealed and that the shipping label is securely attached to the box.</a:t>
          </a:r>
        </a:p>
      </dgm:t>
    </dgm:pt>
    <dgm:pt modelId="{4CD4D62A-A319-4B48-B6B8-64BAEF931D9A}" type="parTrans" cxnId="{0EA81DD6-77F8-4FB3-A16C-4EA0B8271E12}">
      <dgm:prSet/>
      <dgm:spPr/>
      <dgm:t>
        <a:bodyPr/>
        <a:lstStyle/>
        <a:p>
          <a:endParaRPr lang="en-US"/>
        </a:p>
      </dgm:t>
    </dgm:pt>
    <dgm:pt modelId="{7AE3BD94-D288-48AE-9BC4-1E84157FE14A}" type="sibTrans" cxnId="{0EA81DD6-77F8-4FB3-A16C-4EA0B8271E12}">
      <dgm:prSet phldrT="3" phldr="0"/>
      <dgm:spPr/>
      <dgm:t>
        <a:bodyPr/>
        <a:lstStyle/>
        <a:p>
          <a:r>
            <a:rPr lang="en-US"/>
            <a:t>3</a:t>
          </a:r>
        </a:p>
      </dgm:t>
    </dgm:pt>
    <dgm:pt modelId="{E3993AE0-2AC6-4351-89B5-C42F5A5767FB}">
      <dgm:prSet/>
      <dgm:spPr/>
      <dgm:t>
        <a:bodyPr/>
        <a:lstStyle/>
        <a:p>
          <a:r>
            <a:rPr lang="en-US"/>
            <a:t>Do not overfill any bags/boxes to ensure safe shipment (Recommended 8-10 samples max. per bag, 2 bags max. per box).</a:t>
          </a:r>
        </a:p>
      </dgm:t>
    </dgm:pt>
    <dgm:pt modelId="{52AA4B51-056E-4FE3-A353-21D493A7DCFB}" type="parTrans" cxnId="{965E4A3D-F488-4348-9624-6974499A88D3}">
      <dgm:prSet/>
      <dgm:spPr/>
      <dgm:t>
        <a:bodyPr/>
        <a:lstStyle/>
        <a:p>
          <a:endParaRPr lang="en-US"/>
        </a:p>
      </dgm:t>
    </dgm:pt>
    <dgm:pt modelId="{73DD8194-B207-4379-9433-65EF71F47D15}" type="sibTrans" cxnId="{965E4A3D-F488-4348-9624-6974499A88D3}">
      <dgm:prSet phldrT="4" phldr="0"/>
      <dgm:spPr/>
      <dgm:t>
        <a:bodyPr/>
        <a:lstStyle/>
        <a:p>
          <a:r>
            <a:rPr lang="en-US"/>
            <a:t>4</a:t>
          </a:r>
        </a:p>
      </dgm:t>
    </dgm:pt>
    <dgm:pt modelId="{1659E340-6C54-429D-8B1A-76FE2657BF78}" type="pres">
      <dgm:prSet presAssocID="{9343EBAB-3BAE-4D9F-8F87-827A377FCA1C}" presName="Name0" presStyleCnt="0">
        <dgm:presLayoutVars>
          <dgm:animLvl val="lvl"/>
          <dgm:resizeHandles val="exact"/>
        </dgm:presLayoutVars>
      </dgm:prSet>
      <dgm:spPr/>
    </dgm:pt>
    <dgm:pt modelId="{BA2706FE-E46F-4C4C-8EDA-F6E59471D67C}" type="pres">
      <dgm:prSet presAssocID="{CC5C3883-9A97-4B08-B8FE-3AC43D8F57BF}" presName="compositeNode" presStyleCnt="0">
        <dgm:presLayoutVars>
          <dgm:bulletEnabled val="1"/>
        </dgm:presLayoutVars>
      </dgm:prSet>
      <dgm:spPr/>
    </dgm:pt>
    <dgm:pt modelId="{8C02A64A-10D4-40C4-AB94-325C68945520}" type="pres">
      <dgm:prSet presAssocID="{CC5C3883-9A97-4B08-B8FE-3AC43D8F57BF}" presName="bgRect" presStyleLbl="bgAccFollowNode1" presStyleIdx="0" presStyleCnt="4"/>
      <dgm:spPr/>
    </dgm:pt>
    <dgm:pt modelId="{B6510393-181D-42CE-A7BE-C6D99DEC691A}" type="pres">
      <dgm:prSet presAssocID="{2A328A6D-BAA3-4559-919F-0E8DA011784A}" presName="sibTransNodeCircle" presStyleLbl="alignNode1" presStyleIdx="0" presStyleCnt="8">
        <dgm:presLayoutVars>
          <dgm:chMax val="0"/>
          <dgm:bulletEnabled/>
        </dgm:presLayoutVars>
      </dgm:prSet>
      <dgm:spPr/>
    </dgm:pt>
    <dgm:pt modelId="{0E07F900-9BAA-4700-BF09-C6BFD0C6B717}" type="pres">
      <dgm:prSet presAssocID="{CC5C3883-9A97-4B08-B8FE-3AC43D8F57BF}" presName="bottomLine" presStyleLbl="alignNode1" presStyleIdx="1" presStyleCnt="8">
        <dgm:presLayoutVars/>
      </dgm:prSet>
      <dgm:spPr/>
    </dgm:pt>
    <dgm:pt modelId="{6932BA86-6EBD-4B67-8E8A-ACECCE80C9AE}" type="pres">
      <dgm:prSet presAssocID="{CC5C3883-9A97-4B08-B8FE-3AC43D8F57BF}" presName="nodeText" presStyleLbl="bgAccFollowNode1" presStyleIdx="0" presStyleCnt="4">
        <dgm:presLayoutVars>
          <dgm:bulletEnabled val="1"/>
        </dgm:presLayoutVars>
      </dgm:prSet>
      <dgm:spPr/>
    </dgm:pt>
    <dgm:pt modelId="{8D0EB845-35D7-4829-967F-CFD08CC84787}" type="pres">
      <dgm:prSet presAssocID="{2A328A6D-BAA3-4559-919F-0E8DA011784A}" presName="sibTrans" presStyleCnt="0"/>
      <dgm:spPr/>
    </dgm:pt>
    <dgm:pt modelId="{30BFD783-B4AE-4121-90F9-B219C760DD03}" type="pres">
      <dgm:prSet presAssocID="{69653606-EA17-4A95-8A04-5F38AE679773}" presName="compositeNode" presStyleCnt="0">
        <dgm:presLayoutVars>
          <dgm:bulletEnabled val="1"/>
        </dgm:presLayoutVars>
      </dgm:prSet>
      <dgm:spPr/>
    </dgm:pt>
    <dgm:pt modelId="{D1F4F3BC-8951-45EC-B1EB-BEB243E68C54}" type="pres">
      <dgm:prSet presAssocID="{69653606-EA17-4A95-8A04-5F38AE679773}" presName="bgRect" presStyleLbl="bgAccFollowNode1" presStyleIdx="1" presStyleCnt="4"/>
      <dgm:spPr/>
    </dgm:pt>
    <dgm:pt modelId="{3AE80424-E2E1-4A46-963C-CC8A59A26AE6}" type="pres">
      <dgm:prSet presAssocID="{42E8DE20-5676-4594-9286-579FFF03F978}" presName="sibTransNodeCircle" presStyleLbl="alignNode1" presStyleIdx="2" presStyleCnt="8">
        <dgm:presLayoutVars>
          <dgm:chMax val="0"/>
          <dgm:bulletEnabled/>
        </dgm:presLayoutVars>
      </dgm:prSet>
      <dgm:spPr/>
    </dgm:pt>
    <dgm:pt modelId="{221B3FF0-ED73-42B0-A42B-C842ADDEC7E8}" type="pres">
      <dgm:prSet presAssocID="{69653606-EA17-4A95-8A04-5F38AE679773}" presName="bottomLine" presStyleLbl="alignNode1" presStyleIdx="3" presStyleCnt="8">
        <dgm:presLayoutVars/>
      </dgm:prSet>
      <dgm:spPr/>
    </dgm:pt>
    <dgm:pt modelId="{32877D30-2EEA-448D-BA49-53FD4E6A2EB2}" type="pres">
      <dgm:prSet presAssocID="{69653606-EA17-4A95-8A04-5F38AE679773}" presName="nodeText" presStyleLbl="bgAccFollowNode1" presStyleIdx="1" presStyleCnt="4">
        <dgm:presLayoutVars>
          <dgm:bulletEnabled val="1"/>
        </dgm:presLayoutVars>
      </dgm:prSet>
      <dgm:spPr/>
    </dgm:pt>
    <dgm:pt modelId="{CFDA3F3E-8CF4-4398-85F9-3CC07E257769}" type="pres">
      <dgm:prSet presAssocID="{42E8DE20-5676-4594-9286-579FFF03F978}" presName="sibTrans" presStyleCnt="0"/>
      <dgm:spPr/>
    </dgm:pt>
    <dgm:pt modelId="{8C44E7A9-6D60-4828-A81C-47038F6D2B08}" type="pres">
      <dgm:prSet presAssocID="{EEE9672C-6E2F-4FD1-9321-754436B44D41}" presName="compositeNode" presStyleCnt="0">
        <dgm:presLayoutVars>
          <dgm:bulletEnabled val="1"/>
        </dgm:presLayoutVars>
      </dgm:prSet>
      <dgm:spPr/>
    </dgm:pt>
    <dgm:pt modelId="{213B7106-809D-46BF-AE60-B3A2CD89EF95}" type="pres">
      <dgm:prSet presAssocID="{EEE9672C-6E2F-4FD1-9321-754436B44D41}" presName="bgRect" presStyleLbl="bgAccFollowNode1" presStyleIdx="2" presStyleCnt="4"/>
      <dgm:spPr/>
    </dgm:pt>
    <dgm:pt modelId="{68283C61-7C45-4563-B448-8AD97A425391}" type="pres">
      <dgm:prSet presAssocID="{7AE3BD94-D288-48AE-9BC4-1E84157FE14A}" presName="sibTransNodeCircle" presStyleLbl="alignNode1" presStyleIdx="4" presStyleCnt="8">
        <dgm:presLayoutVars>
          <dgm:chMax val="0"/>
          <dgm:bulletEnabled/>
        </dgm:presLayoutVars>
      </dgm:prSet>
      <dgm:spPr/>
    </dgm:pt>
    <dgm:pt modelId="{89BBB20E-F60C-4DBE-B0EF-C04DB853E950}" type="pres">
      <dgm:prSet presAssocID="{EEE9672C-6E2F-4FD1-9321-754436B44D41}" presName="bottomLine" presStyleLbl="alignNode1" presStyleIdx="5" presStyleCnt="8">
        <dgm:presLayoutVars/>
      </dgm:prSet>
      <dgm:spPr/>
    </dgm:pt>
    <dgm:pt modelId="{1F9C2671-940F-4C3E-9452-02E1658E0620}" type="pres">
      <dgm:prSet presAssocID="{EEE9672C-6E2F-4FD1-9321-754436B44D41}" presName="nodeText" presStyleLbl="bgAccFollowNode1" presStyleIdx="2" presStyleCnt="4">
        <dgm:presLayoutVars>
          <dgm:bulletEnabled val="1"/>
        </dgm:presLayoutVars>
      </dgm:prSet>
      <dgm:spPr/>
    </dgm:pt>
    <dgm:pt modelId="{30E1AA12-88F4-461B-9CD9-FD82D565BC12}" type="pres">
      <dgm:prSet presAssocID="{7AE3BD94-D288-48AE-9BC4-1E84157FE14A}" presName="sibTrans" presStyleCnt="0"/>
      <dgm:spPr/>
    </dgm:pt>
    <dgm:pt modelId="{728E8F2A-89FD-4C6C-A794-3A0836858235}" type="pres">
      <dgm:prSet presAssocID="{E3993AE0-2AC6-4351-89B5-C42F5A5767FB}" presName="compositeNode" presStyleCnt="0">
        <dgm:presLayoutVars>
          <dgm:bulletEnabled val="1"/>
        </dgm:presLayoutVars>
      </dgm:prSet>
      <dgm:spPr/>
    </dgm:pt>
    <dgm:pt modelId="{7A3C214A-E3E5-498D-95DF-9C3222CC0B96}" type="pres">
      <dgm:prSet presAssocID="{E3993AE0-2AC6-4351-89B5-C42F5A5767FB}" presName="bgRect" presStyleLbl="bgAccFollowNode1" presStyleIdx="3" presStyleCnt="4"/>
      <dgm:spPr/>
    </dgm:pt>
    <dgm:pt modelId="{A7E63C59-80DF-42A5-9FE7-0BEFEB8A1CE2}" type="pres">
      <dgm:prSet presAssocID="{73DD8194-B207-4379-9433-65EF71F47D15}" presName="sibTransNodeCircle" presStyleLbl="alignNode1" presStyleIdx="6" presStyleCnt="8">
        <dgm:presLayoutVars>
          <dgm:chMax val="0"/>
          <dgm:bulletEnabled/>
        </dgm:presLayoutVars>
      </dgm:prSet>
      <dgm:spPr/>
    </dgm:pt>
    <dgm:pt modelId="{94853DD2-4A7C-4EC8-BF65-1765071A8D62}" type="pres">
      <dgm:prSet presAssocID="{E3993AE0-2AC6-4351-89B5-C42F5A5767FB}" presName="bottomLine" presStyleLbl="alignNode1" presStyleIdx="7" presStyleCnt="8">
        <dgm:presLayoutVars/>
      </dgm:prSet>
      <dgm:spPr/>
    </dgm:pt>
    <dgm:pt modelId="{793D3940-917C-45F1-ACBB-D4E85EDB2ECE}" type="pres">
      <dgm:prSet presAssocID="{E3993AE0-2AC6-4351-89B5-C42F5A5767FB}" presName="nodeText" presStyleLbl="bgAccFollowNode1" presStyleIdx="3" presStyleCnt="4">
        <dgm:presLayoutVars>
          <dgm:bulletEnabled val="1"/>
        </dgm:presLayoutVars>
      </dgm:prSet>
      <dgm:spPr/>
    </dgm:pt>
  </dgm:ptLst>
  <dgm:cxnLst>
    <dgm:cxn modelId="{CC9EF106-7BFB-4938-8EC7-CA2D9C262907}" type="presOf" srcId="{7AE3BD94-D288-48AE-9BC4-1E84157FE14A}" destId="{68283C61-7C45-4563-B448-8AD97A425391}" srcOrd="0" destOrd="0" presId="urn:microsoft.com/office/officeart/2016/7/layout/BasicLinearProcessNumbered"/>
    <dgm:cxn modelId="{629B4F07-71B4-41F8-92AD-5C6BA841CC9C}" type="presOf" srcId="{EEE9672C-6E2F-4FD1-9321-754436B44D41}" destId="{213B7106-809D-46BF-AE60-B3A2CD89EF95}" srcOrd="0" destOrd="0" presId="urn:microsoft.com/office/officeart/2016/7/layout/BasicLinearProcessNumbered"/>
    <dgm:cxn modelId="{0CAF4520-F452-42BE-AB03-D1E26E3C162C}" type="presOf" srcId="{2A328A6D-BAA3-4559-919F-0E8DA011784A}" destId="{B6510393-181D-42CE-A7BE-C6D99DEC691A}" srcOrd="0" destOrd="0" presId="urn:microsoft.com/office/officeart/2016/7/layout/BasicLinearProcessNumbered"/>
    <dgm:cxn modelId="{59357A20-B94C-45C2-B396-72D242954712}" type="presOf" srcId="{9343EBAB-3BAE-4D9F-8F87-827A377FCA1C}" destId="{1659E340-6C54-429D-8B1A-76FE2657BF78}" srcOrd="0" destOrd="0" presId="urn:microsoft.com/office/officeart/2016/7/layout/BasicLinearProcessNumbered"/>
    <dgm:cxn modelId="{30D0D921-CB3A-421C-9CDC-49EB9A05A000}" srcId="{9343EBAB-3BAE-4D9F-8F87-827A377FCA1C}" destId="{CC5C3883-9A97-4B08-B8FE-3AC43D8F57BF}" srcOrd="0" destOrd="0" parTransId="{E577BD79-CCCC-4F85-BAD1-6DEBDDC4D991}" sibTransId="{2A328A6D-BAA3-4559-919F-0E8DA011784A}"/>
    <dgm:cxn modelId="{9912682A-1E55-417D-8801-CD5F1A3E5A77}" type="presOf" srcId="{69653606-EA17-4A95-8A04-5F38AE679773}" destId="{D1F4F3BC-8951-45EC-B1EB-BEB243E68C54}" srcOrd="0" destOrd="0" presId="urn:microsoft.com/office/officeart/2016/7/layout/BasicLinearProcessNumbered"/>
    <dgm:cxn modelId="{533A252D-F88A-49AB-918E-E0F798A857CF}" srcId="{9343EBAB-3BAE-4D9F-8F87-827A377FCA1C}" destId="{69653606-EA17-4A95-8A04-5F38AE679773}" srcOrd="1" destOrd="0" parTransId="{56ACD733-22F3-40E8-8CC1-C24EF6299474}" sibTransId="{42E8DE20-5676-4594-9286-579FFF03F978}"/>
    <dgm:cxn modelId="{D478033B-4C24-4AD6-80D1-BECC9B8FF48A}" type="presOf" srcId="{CC5C3883-9A97-4B08-B8FE-3AC43D8F57BF}" destId="{8C02A64A-10D4-40C4-AB94-325C68945520}" srcOrd="0" destOrd="0" presId="urn:microsoft.com/office/officeart/2016/7/layout/BasicLinearProcessNumbered"/>
    <dgm:cxn modelId="{C0B4803B-1BB0-4FE6-97F0-79F178B73341}" type="presOf" srcId="{E3993AE0-2AC6-4351-89B5-C42F5A5767FB}" destId="{793D3940-917C-45F1-ACBB-D4E85EDB2ECE}" srcOrd="1" destOrd="0" presId="urn:microsoft.com/office/officeart/2016/7/layout/BasicLinearProcessNumbered"/>
    <dgm:cxn modelId="{965E4A3D-F488-4348-9624-6974499A88D3}" srcId="{9343EBAB-3BAE-4D9F-8F87-827A377FCA1C}" destId="{E3993AE0-2AC6-4351-89B5-C42F5A5767FB}" srcOrd="3" destOrd="0" parTransId="{52AA4B51-056E-4FE3-A353-21D493A7DCFB}" sibTransId="{73DD8194-B207-4379-9433-65EF71F47D15}"/>
    <dgm:cxn modelId="{4918805B-BF31-4FE6-8008-4C87AC52F510}" type="presOf" srcId="{42E8DE20-5676-4594-9286-579FFF03F978}" destId="{3AE80424-E2E1-4A46-963C-CC8A59A26AE6}" srcOrd="0" destOrd="0" presId="urn:microsoft.com/office/officeart/2016/7/layout/BasicLinearProcessNumbered"/>
    <dgm:cxn modelId="{ADB91C4D-B257-4498-A09E-627DC2634891}" type="presOf" srcId="{73DD8194-B207-4379-9433-65EF71F47D15}" destId="{A7E63C59-80DF-42A5-9FE7-0BEFEB8A1CE2}" srcOrd="0" destOrd="0" presId="urn:microsoft.com/office/officeart/2016/7/layout/BasicLinearProcessNumbered"/>
    <dgm:cxn modelId="{2C9F3AB2-0C0A-46DA-AC02-3A17D0519BC5}" type="presOf" srcId="{EEE9672C-6E2F-4FD1-9321-754436B44D41}" destId="{1F9C2671-940F-4C3E-9452-02E1658E0620}" srcOrd="1" destOrd="0" presId="urn:microsoft.com/office/officeart/2016/7/layout/BasicLinearProcessNumbered"/>
    <dgm:cxn modelId="{0EA81DD6-77F8-4FB3-A16C-4EA0B8271E12}" srcId="{9343EBAB-3BAE-4D9F-8F87-827A377FCA1C}" destId="{EEE9672C-6E2F-4FD1-9321-754436B44D41}" srcOrd="2" destOrd="0" parTransId="{4CD4D62A-A319-4B48-B6B8-64BAEF931D9A}" sibTransId="{7AE3BD94-D288-48AE-9BC4-1E84157FE14A}"/>
    <dgm:cxn modelId="{57D124DF-EDA6-4C14-8369-B6236DBAA025}" type="presOf" srcId="{CC5C3883-9A97-4B08-B8FE-3AC43D8F57BF}" destId="{6932BA86-6EBD-4B67-8E8A-ACECCE80C9AE}" srcOrd="1" destOrd="0" presId="urn:microsoft.com/office/officeart/2016/7/layout/BasicLinearProcessNumbered"/>
    <dgm:cxn modelId="{DF54BCEE-7E1D-4BD8-AF9F-D6CF2B1BBDBA}" type="presOf" srcId="{69653606-EA17-4A95-8A04-5F38AE679773}" destId="{32877D30-2EEA-448D-BA49-53FD4E6A2EB2}" srcOrd="1" destOrd="0" presId="urn:microsoft.com/office/officeart/2016/7/layout/BasicLinearProcessNumbered"/>
    <dgm:cxn modelId="{50A59EFF-7B62-4DFD-9725-F3113F1A7586}" type="presOf" srcId="{E3993AE0-2AC6-4351-89B5-C42F5A5767FB}" destId="{7A3C214A-E3E5-498D-95DF-9C3222CC0B96}" srcOrd="0" destOrd="0" presId="urn:microsoft.com/office/officeart/2016/7/layout/BasicLinearProcessNumbered"/>
    <dgm:cxn modelId="{B4454957-7904-40B0-8AAB-AE5E8B32E562}" type="presParOf" srcId="{1659E340-6C54-429D-8B1A-76FE2657BF78}" destId="{BA2706FE-E46F-4C4C-8EDA-F6E59471D67C}" srcOrd="0" destOrd="0" presId="urn:microsoft.com/office/officeart/2016/7/layout/BasicLinearProcessNumbered"/>
    <dgm:cxn modelId="{ADE8C78F-04C0-46FF-AB03-1C6428A875F4}" type="presParOf" srcId="{BA2706FE-E46F-4C4C-8EDA-F6E59471D67C}" destId="{8C02A64A-10D4-40C4-AB94-325C68945520}" srcOrd="0" destOrd="0" presId="urn:microsoft.com/office/officeart/2016/7/layout/BasicLinearProcessNumbered"/>
    <dgm:cxn modelId="{A48D57FD-AEDA-419A-821D-5F73B81EC8E5}" type="presParOf" srcId="{BA2706FE-E46F-4C4C-8EDA-F6E59471D67C}" destId="{B6510393-181D-42CE-A7BE-C6D99DEC691A}" srcOrd="1" destOrd="0" presId="urn:microsoft.com/office/officeart/2016/7/layout/BasicLinearProcessNumbered"/>
    <dgm:cxn modelId="{A520691D-3A93-42AB-82CF-84663F58E7B4}" type="presParOf" srcId="{BA2706FE-E46F-4C4C-8EDA-F6E59471D67C}" destId="{0E07F900-9BAA-4700-BF09-C6BFD0C6B717}" srcOrd="2" destOrd="0" presId="urn:microsoft.com/office/officeart/2016/7/layout/BasicLinearProcessNumbered"/>
    <dgm:cxn modelId="{CF41E415-E83C-4105-8DF4-B3DF77F57AA7}" type="presParOf" srcId="{BA2706FE-E46F-4C4C-8EDA-F6E59471D67C}" destId="{6932BA86-6EBD-4B67-8E8A-ACECCE80C9AE}" srcOrd="3" destOrd="0" presId="urn:microsoft.com/office/officeart/2016/7/layout/BasicLinearProcessNumbered"/>
    <dgm:cxn modelId="{ED7FA4FB-F492-44CB-B601-F211724A3A24}" type="presParOf" srcId="{1659E340-6C54-429D-8B1A-76FE2657BF78}" destId="{8D0EB845-35D7-4829-967F-CFD08CC84787}" srcOrd="1" destOrd="0" presId="urn:microsoft.com/office/officeart/2016/7/layout/BasicLinearProcessNumbered"/>
    <dgm:cxn modelId="{782D90F9-9287-455B-A602-ACB3705A0BF6}" type="presParOf" srcId="{1659E340-6C54-429D-8B1A-76FE2657BF78}" destId="{30BFD783-B4AE-4121-90F9-B219C760DD03}" srcOrd="2" destOrd="0" presId="urn:microsoft.com/office/officeart/2016/7/layout/BasicLinearProcessNumbered"/>
    <dgm:cxn modelId="{C1C988E5-FD95-4C9F-AAF2-7DAC36705CA2}" type="presParOf" srcId="{30BFD783-B4AE-4121-90F9-B219C760DD03}" destId="{D1F4F3BC-8951-45EC-B1EB-BEB243E68C54}" srcOrd="0" destOrd="0" presId="urn:microsoft.com/office/officeart/2016/7/layout/BasicLinearProcessNumbered"/>
    <dgm:cxn modelId="{D789DD0A-7C39-4D28-828D-A00E026D97CF}" type="presParOf" srcId="{30BFD783-B4AE-4121-90F9-B219C760DD03}" destId="{3AE80424-E2E1-4A46-963C-CC8A59A26AE6}" srcOrd="1" destOrd="0" presId="urn:microsoft.com/office/officeart/2016/7/layout/BasicLinearProcessNumbered"/>
    <dgm:cxn modelId="{D95A306C-B161-40C2-A9ED-AB77C518CAD3}" type="presParOf" srcId="{30BFD783-B4AE-4121-90F9-B219C760DD03}" destId="{221B3FF0-ED73-42B0-A42B-C842ADDEC7E8}" srcOrd="2" destOrd="0" presId="urn:microsoft.com/office/officeart/2016/7/layout/BasicLinearProcessNumbered"/>
    <dgm:cxn modelId="{B53B9B55-A7BF-4822-9AA7-604BE21D1FC9}" type="presParOf" srcId="{30BFD783-B4AE-4121-90F9-B219C760DD03}" destId="{32877D30-2EEA-448D-BA49-53FD4E6A2EB2}" srcOrd="3" destOrd="0" presId="urn:microsoft.com/office/officeart/2016/7/layout/BasicLinearProcessNumbered"/>
    <dgm:cxn modelId="{7AC3E71A-E745-47CC-AA76-FFB360AD5F45}" type="presParOf" srcId="{1659E340-6C54-429D-8B1A-76FE2657BF78}" destId="{CFDA3F3E-8CF4-4398-85F9-3CC07E257769}" srcOrd="3" destOrd="0" presId="urn:microsoft.com/office/officeart/2016/7/layout/BasicLinearProcessNumbered"/>
    <dgm:cxn modelId="{93406B8C-7291-4195-9405-A47E36CA3CE1}" type="presParOf" srcId="{1659E340-6C54-429D-8B1A-76FE2657BF78}" destId="{8C44E7A9-6D60-4828-A81C-47038F6D2B08}" srcOrd="4" destOrd="0" presId="urn:microsoft.com/office/officeart/2016/7/layout/BasicLinearProcessNumbered"/>
    <dgm:cxn modelId="{36D67B05-B16F-41FE-ADF9-493622DEA03D}" type="presParOf" srcId="{8C44E7A9-6D60-4828-A81C-47038F6D2B08}" destId="{213B7106-809D-46BF-AE60-B3A2CD89EF95}" srcOrd="0" destOrd="0" presId="urn:microsoft.com/office/officeart/2016/7/layout/BasicLinearProcessNumbered"/>
    <dgm:cxn modelId="{8602CEEC-90BD-4739-B669-1EAF208286EB}" type="presParOf" srcId="{8C44E7A9-6D60-4828-A81C-47038F6D2B08}" destId="{68283C61-7C45-4563-B448-8AD97A425391}" srcOrd="1" destOrd="0" presId="urn:microsoft.com/office/officeart/2016/7/layout/BasicLinearProcessNumbered"/>
    <dgm:cxn modelId="{CC451D0F-378D-486A-8C18-407A8B1026F0}" type="presParOf" srcId="{8C44E7A9-6D60-4828-A81C-47038F6D2B08}" destId="{89BBB20E-F60C-4DBE-B0EF-C04DB853E950}" srcOrd="2" destOrd="0" presId="urn:microsoft.com/office/officeart/2016/7/layout/BasicLinearProcessNumbered"/>
    <dgm:cxn modelId="{C8C90779-B33C-4B45-88CF-6C9ACEA466A8}" type="presParOf" srcId="{8C44E7A9-6D60-4828-A81C-47038F6D2B08}" destId="{1F9C2671-940F-4C3E-9452-02E1658E0620}" srcOrd="3" destOrd="0" presId="urn:microsoft.com/office/officeart/2016/7/layout/BasicLinearProcessNumbered"/>
    <dgm:cxn modelId="{4C99C87A-DA75-478B-A972-E7AC79E7B5D5}" type="presParOf" srcId="{1659E340-6C54-429D-8B1A-76FE2657BF78}" destId="{30E1AA12-88F4-461B-9CD9-FD82D565BC12}" srcOrd="5" destOrd="0" presId="urn:microsoft.com/office/officeart/2016/7/layout/BasicLinearProcessNumbered"/>
    <dgm:cxn modelId="{6C489ECB-2CD6-4365-9745-14C592E31E20}" type="presParOf" srcId="{1659E340-6C54-429D-8B1A-76FE2657BF78}" destId="{728E8F2A-89FD-4C6C-A794-3A0836858235}" srcOrd="6" destOrd="0" presId="urn:microsoft.com/office/officeart/2016/7/layout/BasicLinearProcessNumbered"/>
    <dgm:cxn modelId="{6AEEC6A1-AFBC-4A52-A665-80ED8D06ADA3}" type="presParOf" srcId="{728E8F2A-89FD-4C6C-A794-3A0836858235}" destId="{7A3C214A-E3E5-498D-95DF-9C3222CC0B96}" srcOrd="0" destOrd="0" presId="urn:microsoft.com/office/officeart/2016/7/layout/BasicLinearProcessNumbered"/>
    <dgm:cxn modelId="{80E03E34-0E95-406B-A570-F36BFF11E4F9}" type="presParOf" srcId="{728E8F2A-89FD-4C6C-A794-3A0836858235}" destId="{A7E63C59-80DF-42A5-9FE7-0BEFEB8A1CE2}" srcOrd="1" destOrd="0" presId="urn:microsoft.com/office/officeart/2016/7/layout/BasicLinearProcessNumbered"/>
    <dgm:cxn modelId="{B9D121FB-9360-40E5-976B-4DD0BBC330EA}" type="presParOf" srcId="{728E8F2A-89FD-4C6C-A794-3A0836858235}" destId="{94853DD2-4A7C-4EC8-BF65-1765071A8D62}" srcOrd="2" destOrd="0" presId="urn:microsoft.com/office/officeart/2016/7/layout/BasicLinearProcessNumbered"/>
    <dgm:cxn modelId="{EFC66EE6-9267-4AAB-B816-4A3C6A801665}" type="presParOf" srcId="{728E8F2A-89FD-4C6C-A794-3A0836858235}" destId="{793D3940-917C-45F1-ACBB-D4E85EDB2ECE}" srcOrd="3" destOrd="0" presId="urn:microsoft.com/office/officeart/2016/7/layout/BasicLinear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F9B94BE-D105-4F27-807C-A32E8BEBF8DA}" type="doc">
      <dgm:prSet loTypeId="urn:microsoft.com/office/officeart/2005/8/layout/default" loCatId="list" qsTypeId="urn:microsoft.com/office/officeart/2005/8/quickstyle/simple4" qsCatId="simple" csTypeId="urn:microsoft.com/office/officeart/2005/8/colors/colorful2" csCatId="colorful"/>
      <dgm:spPr/>
      <dgm:t>
        <a:bodyPr/>
        <a:lstStyle/>
        <a:p>
          <a:endParaRPr lang="en-US"/>
        </a:p>
      </dgm:t>
    </dgm:pt>
    <dgm:pt modelId="{7A847B48-BC62-4BEB-9416-FB65FD547038}">
      <dgm:prSet/>
      <dgm:spPr/>
      <dgm:t>
        <a:bodyPr/>
        <a:lstStyle/>
        <a:p>
          <a:r>
            <a:rPr lang="en-US"/>
            <a:t>Broken/Missing security seal</a:t>
          </a:r>
        </a:p>
      </dgm:t>
    </dgm:pt>
    <dgm:pt modelId="{E07254DA-9340-40D0-B7F7-C3B0D4AFC375}" type="parTrans" cxnId="{EC40F9EA-E7AC-4864-BF11-935B47974BD5}">
      <dgm:prSet/>
      <dgm:spPr/>
      <dgm:t>
        <a:bodyPr/>
        <a:lstStyle/>
        <a:p>
          <a:endParaRPr lang="en-US"/>
        </a:p>
      </dgm:t>
    </dgm:pt>
    <dgm:pt modelId="{38CB75CB-5F8D-4358-8103-40556B35A20C}" type="sibTrans" cxnId="{EC40F9EA-E7AC-4864-BF11-935B47974BD5}">
      <dgm:prSet/>
      <dgm:spPr/>
      <dgm:t>
        <a:bodyPr/>
        <a:lstStyle/>
        <a:p>
          <a:endParaRPr lang="en-US"/>
        </a:p>
      </dgm:t>
    </dgm:pt>
    <dgm:pt modelId="{7618E8CD-75BC-4A8C-AF16-571C5B33A562}">
      <dgm:prSet/>
      <dgm:spPr/>
      <dgm:t>
        <a:bodyPr/>
        <a:lstStyle/>
        <a:p>
          <a:r>
            <a:rPr lang="en-US"/>
            <a:t>Improperly filled out CoC</a:t>
          </a:r>
        </a:p>
      </dgm:t>
    </dgm:pt>
    <dgm:pt modelId="{DAC12D74-EEBF-4256-B65C-403262AC5EC0}" type="parTrans" cxnId="{149D8DD3-BBAB-40F7-8A87-D3EAE613AB7B}">
      <dgm:prSet/>
      <dgm:spPr/>
      <dgm:t>
        <a:bodyPr/>
        <a:lstStyle/>
        <a:p>
          <a:endParaRPr lang="en-US"/>
        </a:p>
      </dgm:t>
    </dgm:pt>
    <dgm:pt modelId="{DCE25653-5D3F-416F-8F48-10A15947ECAF}" type="sibTrans" cxnId="{149D8DD3-BBAB-40F7-8A87-D3EAE613AB7B}">
      <dgm:prSet/>
      <dgm:spPr/>
      <dgm:t>
        <a:bodyPr/>
        <a:lstStyle/>
        <a:p>
          <a:endParaRPr lang="en-US"/>
        </a:p>
      </dgm:t>
    </dgm:pt>
    <dgm:pt modelId="{AFFD5CFF-D8D0-41E3-AFF0-6BCB8329BC8F}">
      <dgm:prSet/>
      <dgm:spPr/>
      <dgm:t>
        <a:bodyPr/>
        <a:lstStyle/>
        <a:p>
          <a:r>
            <a:rPr lang="en-US"/>
            <a:t>No defendant/offender signature</a:t>
          </a:r>
        </a:p>
      </dgm:t>
    </dgm:pt>
    <dgm:pt modelId="{3CBD8268-389D-458E-B6F3-55CC33411C7A}" type="parTrans" cxnId="{C9DEA230-427F-49AD-A05D-79807BC0CF36}">
      <dgm:prSet/>
      <dgm:spPr/>
      <dgm:t>
        <a:bodyPr/>
        <a:lstStyle/>
        <a:p>
          <a:endParaRPr lang="en-US"/>
        </a:p>
      </dgm:t>
    </dgm:pt>
    <dgm:pt modelId="{F2D948FB-350D-4F21-A81A-08E3E1026EF6}" type="sibTrans" cxnId="{C9DEA230-427F-49AD-A05D-79807BC0CF36}">
      <dgm:prSet/>
      <dgm:spPr/>
      <dgm:t>
        <a:bodyPr/>
        <a:lstStyle/>
        <a:p>
          <a:endParaRPr lang="en-US"/>
        </a:p>
      </dgm:t>
    </dgm:pt>
    <dgm:pt modelId="{A561E572-5F15-4C0A-B9CD-6BDCC6DBD4F0}">
      <dgm:prSet/>
      <dgm:spPr/>
      <dgm:t>
        <a:bodyPr/>
        <a:lstStyle/>
        <a:p>
          <a:r>
            <a:rPr lang="en-US"/>
            <a:t>No collector signature</a:t>
          </a:r>
        </a:p>
      </dgm:t>
    </dgm:pt>
    <dgm:pt modelId="{BCAE303C-E6C5-487D-B67C-CE2D36022769}" type="parTrans" cxnId="{ECE83A5B-C4EA-418F-A28E-15A291904E70}">
      <dgm:prSet/>
      <dgm:spPr/>
      <dgm:t>
        <a:bodyPr/>
        <a:lstStyle/>
        <a:p>
          <a:endParaRPr lang="en-US"/>
        </a:p>
      </dgm:t>
    </dgm:pt>
    <dgm:pt modelId="{D21A0E97-42E1-4B33-856F-A8CF7F1EEAC7}" type="sibTrans" cxnId="{ECE83A5B-C4EA-418F-A28E-15A291904E70}">
      <dgm:prSet/>
      <dgm:spPr/>
      <dgm:t>
        <a:bodyPr/>
        <a:lstStyle/>
        <a:p>
          <a:endParaRPr lang="en-US"/>
        </a:p>
      </dgm:t>
    </dgm:pt>
    <dgm:pt modelId="{A8C1A985-8B29-403E-A0F4-E11397F27693}">
      <dgm:prSet/>
      <dgm:spPr/>
      <dgm:t>
        <a:bodyPr/>
        <a:lstStyle/>
        <a:p>
          <a:r>
            <a:rPr lang="en-US"/>
            <a:t>Non-matching bar codes on urine cup and chain of custody form</a:t>
          </a:r>
        </a:p>
      </dgm:t>
    </dgm:pt>
    <dgm:pt modelId="{B3EEF6AD-13C7-49EE-A837-6F2EA664748C}" type="parTrans" cxnId="{68913E09-9BC1-4C52-A41F-A91F11E94126}">
      <dgm:prSet/>
      <dgm:spPr/>
      <dgm:t>
        <a:bodyPr/>
        <a:lstStyle/>
        <a:p>
          <a:endParaRPr lang="en-US"/>
        </a:p>
      </dgm:t>
    </dgm:pt>
    <dgm:pt modelId="{895B97C0-EF74-4208-AE5F-48F6ACAE0116}" type="sibTrans" cxnId="{68913E09-9BC1-4C52-A41F-A91F11E94126}">
      <dgm:prSet/>
      <dgm:spPr/>
      <dgm:t>
        <a:bodyPr/>
        <a:lstStyle/>
        <a:p>
          <a:endParaRPr lang="en-US"/>
        </a:p>
      </dgm:t>
    </dgm:pt>
    <dgm:pt modelId="{85DC4C97-7B84-4550-BB73-8310CAE8B144}">
      <dgm:prSet/>
      <dgm:spPr/>
      <dgm:t>
        <a:bodyPr/>
        <a:lstStyle/>
        <a:p>
          <a:r>
            <a:rPr lang="en-US"/>
            <a:t>Excessive leakage resulting in insufficient volume of sample, (less than 30ml) </a:t>
          </a:r>
        </a:p>
      </dgm:t>
    </dgm:pt>
    <dgm:pt modelId="{5995B75B-5027-494E-979A-1B886E627301}" type="parTrans" cxnId="{AA3306EF-4B9A-46B2-8226-7425A59F5A8C}">
      <dgm:prSet/>
      <dgm:spPr/>
      <dgm:t>
        <a:bodyPr/>
        <a:lstStyle/>
        <a:p>
          <a:endParaRPr lang="en-US"/>
        </a:p>
      </dgm:t>
    </dgm:pt>
    <dgm:pt modelId="{CEB2397E-AB75-4D2A-A02F-6318B21EC196}" type="sibTrans" cxnId="{AA3306EF-4B9A-46B2-8226-7425A59F5A8C}">
      <dgm:prSet/>
      <dgm:spPr/>
      <dgm:t>
        <a:bodyPr/>
        <a:lstStyle/>
        <a:p>
          <a:endParaRPr lang="en-US"/>
        </a:p>
      </dgm:t>
    </dgm:pt>
    <dgm:pt modelId="{6320FDFB-99F7-4F07-9CF2-CB73221C337F}" type="pres">
      <dgm:prSet presAssocID="{9F9B94BE-D105-4F27-807C-A32E8BEBF8DA}" presName="diagram" presStyleCnt="0">
        <dgm:presLayoutVars>
          <dgm:dir/>
          <dgm:resizeHandles val="exact"/>
        </dgm:presLayoutVars>
      </dgm:prSet>
      <dgm:spPr/>
    </dgm:pt>
    <dgm:pt modelId="{138A47D3-3DC2-4DF3-8817-DE7B695BF140}" type="pres">
      <dgm:prSet presAssocID="{7A847B48-BC62-4BEB-9416-FB65FD547038}" presName="node" presStyleLbl="node1" presStyleIdx="0" presStyleCnt="6">
        <dgm:presLayoutVars>
          <dgm:bulletEnabled val="1"/>
        </dgm:presLayoutVars>
      </dgm:prSet>
      <dgm:spPr/>
    </dgm:pt>
    <dgm:pt modelId="{8D9A41B0-59BD-4900-981A-686A44CC5300}" type="pres">
      <dgm:prSet presAssocID="{38CB75CB-5F8D-4358-8103-40556B35A20C}" presName="sibTrans" presStyleCnt="0"/>
      <dgm:spPr/>
    </dgm:pt>
    <dgm:pt modelId="{9B921F88-9F67-45DA-8292-1B3D0615BB0D}" type="pres">
      <dgm:prSet presAssocID="{7618E8CD-75BC-4A8C-AF16-571C5B33A562}" presName="node" presStyleLbl="node1" presStyleIdx="1" presStyleCnt="6">
        <dgm:presLayoutVars>
          <dgm:bulletEnabled val="1"/>
        </dgm:presLayoutVars>
      </dgm:prSet>
      <dgm:spPr/>
    </dgm:pt>
    <dgm:pt modelId="{3118A90C-1DE0-4CF6-9E72-DAFFDCC7C4AD}" type="pres">
      <dgm:prSet presAssocID="{DCE25653-5D3F-416F-8F48-10A15947ECAF}" presName="sibTrans" presStyleCnt="0"/>
      <dgm:spPr/>
    </dgm:pt>
    <dgm:pt modelId="{8D35BB8B-20F2-450D-9EEA-CA1FED7471C9}" type="pres">
      <dgm:prSet presAssocID="{AFFD5CFF-D8D0-41E3-AFF0-6BCB8329BC8F}" presName="node" presStyleLbl="node1" presStyleIdx="2" presStyleCnt="6">
        <dgm:presLayoutVars>
          <dgm:bulletEnabled val="1"/>
        </dgm:presLayoutVars>
      </dgm:prSet>
      <dgm:spPr/>
    </dgm:pt>
    <dgm:pt modelId="{DF016C1D-F94F-4690-97B4-C914031E33C0}" type="pres">
      <dgm:prSet presAssocID="{F2D948FB-350D-4F21-A81A-08E3E1026EF6}" presName="sibTrans" presStyleCnt="0"/>
      <dgm:spPr/>
    </dgm:pt>
    <dgm:pt modelId="{B7AF4712-EFB3-488C-9B88-BA0F8F276C08}" type="pres">
      <dgm:prSet presAssocID="{A561E572-5F15-4C0A-B9CD-6BDCC6DBD4F0}" presName="node" presStyleLbl="node1" presStyleIdx="3" presStyleCnt="6">
        <dgm:presLayoutVars>
          <dgm:bulletEnabled val="1"/>
        </dgm:presLayoutVars>
      </dgm:prSet>
      <dgm:spPr/>
    </dgm:pt>
    <dgm:pt modelId="{EC3E029E-322F-401A-B45D-F1B4E0B7A0EC}" type="pres">
      <dgm:prSet presAssocID="{D21A0E97-42E1-4B33-856F-A8CF7F1EEAC7}" presName="sibTrans" presStyleCnt="0"/>
      <dgm:spPr/>
    </dgm:pt>
    <dgm:pt modelId="{4A7C706B-BA08-469B-87C6-7C1E0A63D2BF}" type="pres">
      <dgm:prSet presAssocID="{A8C1A985-8B29-403E-A0F4-E11397F27693}" presName="node" presStyleLbl="node1" presStyleIdx="4" presStyleCnt="6">
        <dgm:presLayoutVars>
          <dgm:bulletEnabled val="1"/>
        </dgm:presLayoutVars>
      </dgm:prSet>
      <dgm:spPr/>
    </dgm:pt>
    <dgm:pt modelId="{D6E9A8F6-6C4E-4B33-8B51-5598CB330624}" type="pres">
      <dgm:prSet presAssocID="{895B97C0-EF74-4208-AE5F-48F6ACAE0116}" presName="sibTrans" presStyleCnt="0"/>
      <dgm:spPr/>
    </dgm:pt>
    <dgm:pt modelId="{B4D1C64D-9465-4912-AC01-4F7045785030}" type="pres">
      <dgm:prSet presAssocID="{85DC4C97-7B84-4550-BB73-8310CAE8B144}" presName="node" presStyleLbl="node1" presStyleIdx="5" presStyleCnt="6">
        <dgm:presLayoutVars>
          <dgm:bulletEnabled val="1"/>
        </dgm:presLayoutVars>
      </dgm:prSet>
      <dgm:spPr/>
    </dgm:pt>
  </dgm:ptLst>
  <dgm:cxnLst>
    <dgm:cxn modelId="{68913E09-9BC1-4C52-A41F-A91F11E94126}" srcId="{9F9B94BE-D105-4F27-807C-A32E8BEBF8DA}" destId="{A8C1A985-8B29-403E-A0F4-E11397F27693}" srcOrd="4" destOrd="0" parTransId="{B3EEF6AD-13C7-49EE-A837-6F2EA664748C}" sibTransId="{895B97C0-EF74-4208-AE5F-48F6ACAE0116}"/>
    <dgm:cxn modelId="{372C9B30-B319-4B54-AE5D-23EF39675C4E}" type="presOf" srcId="{A561E572-5F15-4C0A-B9CD-6BDCC6DBD4F0}" destId="{B7AF4712-EFB3-488C-9B88-BA0F8F276C08}" srcOrd="0" destOrd="0" presId="urn:microsoft.com/office/officeart/2005/8/layout/default"/>
    <dgm:cxn modelId="{C9DEA230-427F-49AD-A05D-79807BC0CF36}" srcId="{9F9B94BE-D105-4F27-807C-A32E8BEBF8DA}" destId="{AFFD5CFF-D8D0-41E3-AFF0-6BCB8329BC8F}" srcOrd="2" destOrd="0" parTransId="{3CBD8268-389D-458E-B6F3-55CC33411C7A}" sibTransId="{F2D948FB-350D-4F21-A81A-08E3E1026EF6}"/>
    <dgm:cxn modelId="{ECE83A5B-C4EA-418F-A28E-15A291904E70}" srcId="{9F9B94BE-D105-4F27-807C-A32E8BEBF8DA}" destId="{A561E572-5F15-4C0A-B9CD-6BDCC6DBD4F0}" srcOrd="3" destOrd="0" parTransId="{BCAE303C-E6C5-487D-B67C-CE2D36022769}" sibTransId="{D21A0E97-42E1-4B33-856F-A8CF7F1EEAC7}"/>
    <dgm:cxn modelId="{EEC3D55B-54AA-4C17-8810-BAFF6E42F568}" type="presOf" srcId="{AFFD5CFF-D8D0-41E3-AFF0-6BCB8329BC8F}" destId="{8D35BB8B-20F2-450D-9EEA-CA1FED7471C9}" srcOrd="0" destOrd="0" presId="urn:microsoft.com/office/officeart/2005/8/layout/default"/>
    <dgm:cxn modelId="{FE6B9858-5BA3-42FB-BE52-5CEB7F7A2BC4}" type="presOf" srcId="{85DC4C97-7B84-4550-BB73-8310CAE8B144}" destId="{B4D1C64D-9465-4912-AC01-4F7045785030}" srcOrd="0" destOrd="0" presId="urn:microsoft.com/office/officeart/2005/8/layout/default"/>
    <dgm:cxn modelId="{496FF57D-2C85-4CC9-81B3-C948AB7CDAD5}" type="presOf" srcId="{7A847B48-BC62-4BEB-9416-FB65FD547038}" destId="{138A47D3-3DC2-4DF3-8817-DE7B695BF140}" srcOrd="0" destOrd="0" presId="urn:microsoft.com/office/officeart/2005/8/layout/default"/>
    <dgm:cxn modelId="{0E057D81-E4B8-4771-BCAB-0AEC8D10429F}" type="presOf" srcId="{7618E8CD-75BC-4A8C-AF16-571C5B33A562}" destId="{9B921F88-9F67-45DA-8292-1B3D0615BB0D}" srcOrd="0" destOrd="0" presId="urn:microsoft.com/office/officeart/2005/8/layout/default"/>
    <dgm:cxn modelId="{770C02CE-97D8-4BA6-909A-1F06A5BD0363}" type="presOf" srcId="{9F9B94BE-D105-4F27-807C-A32E8BEBF8DA}" destId="{6320FDFB-99F7-4F07-9CF2-CB73221C337F}" srcOrd="0" destOrd="0" presId="urn:microsoft.com/office/officeart/2005/8/layout/default"/>
    <dgm:cxn modelId="{534ED5D1-74F1-48FC-AEFE-1F803499CBBC}" type="presOf" srcId="{A8C1A985-8B29-403E-A0F4-E11397F27693}" destId="{4A7C706B-BA08-469B-87C6-7C1E0A63D2BF}" srcOrd="0" destOrd="0" presId="urn:microsoft.com/office/officeart/2005/8/layout/default"/>
    <dgm:cxn modelId="{149D8DD3-BBAB-40F7-8A87-D3EAE613AB7B}" srcId="{9F9B94BE-D105-4F27-807C-A32E8BEBF8DA}" destId="{7618E8CD-75BC-4A8C-AF16-571C5B33A562}" srcOrd="1" destOrd="0" parTransId="{DAC12D74-EEBF-4256-B65C-403262AC5EC0}" sibTransId="{DCE25653-5D3F-416F-8F48-10A15947ECAF}"/>
    <dgm:cxn modelId="{EC40F9EA-E7AC-4864-BF11-935B47974BD5}" srcId="{9F9B94BE-D105-4F27-807C-A32E8BEBF8DA}" destId="{7A847B48-BC62-4BEB-9416-FB65FD547038}" srcOrd="0" destOrd="0" parTransId="{E07254DA-9340-40D0-B7F7-C3B0D4AFC375}" sibTransId="{38CB75CB-5F8D-4358-8103-40556B35A20C}"/>
    <dgm:cxn modelId="{AA3306EF-4B9A-46B2-8226-7425A59F5A8C}" srcId="{9F9B94BE-D105-4F27-807C-A32E8BEBF8DA}" destId="{85DC4C97-7B84-4550-BB73-8310CAE8B144}" srcOrd="5" destOrd="0" parTransId="{5995B75B-5027-494E-979A-1B886E627301}" sibTransId="{CEB2397E-AB75-4D2A-A02F-6318B21EC196}"/>
    <dgm:cxn modelId="{684DC5E8-FB43-47B2-8CC5-463EFDC49E04}" type="presParOf" srcId="{6320FDFB-99F7-4F07-9CF2-CB73221C337F}" destId="{138A47D3-3DC2-4DF3-8817-DE7B695BF140}" srcOrd="0" destOrd="0" presId="urn:microsoft.com/office/officeart/2005/8/layout/default"/>
    <dgm:cxn modelId="{2CB9D531-A323-40FC-92D7-F6D8811FB800}" type="presParOf" srcId="{6320FDFB-99F7-4F07-9CF2-CB73221C337F}" destId="{8D9A41B0-59BD-4900-981A-686A44CC5300}" srcOrd="1" destOrd="0" presId="urn:microsoft.com/office/officeart/2005/8/layout/default"/>
    <dgm:cxn modelId="{31AE1172-B76B-461A-865F-4B457E8AE144}" type="presParOf" srcId="{6320FDFB-99F7-4F07-9CF2-CB73221C337F}" destId="{9B921F88-9F67-45DA-8292-1B3D0615BB0D}" srcOrd="2" destOrd="0" presId="urn:microsoft.com/office/officeart/2005/8/layout/default"/>
    <dgm:cxn modelId="{9DB1954D-A22F-40E6-974D-A1256C751BCB}" type="presParOf" srcId="{6320FDFB-99F7-4F07-9CF2-CB73221C337F}" destId="{3118A90C-1DE0-4CF6-9E72-DAFFDCC7C4AD}" srcOrd="3" destOrd="0" presId="urn:microsoft.com/office/officeart/2005/8/layout/default"/>
    <dgm:cxn modelId="{3CDA7E2E-B736-44E4-8A6C-106DA525D822}" type="presParOf" srcId="{6320FDFB-99F7-4F07-9CF2-CB73221C337F}" destId="{8D35BB8B-20F2-450D-9EEA-CA1FED7471C9}" srcOrd="4" destOrd="0" presId="urn:microsoft.com/office/officeart/2005/8/layout/default"/>
    <dgm:cxn modelId="{A805A1A1-B255-4F1F-82C9-1B8CB546E4BC}" type="presParOf" srcId="{6320FDFB-99F7-4F07-9CF2-CB73221C337F}" destId="{DF016C1D-F94F-4690-97B4-C914031E33C0}" srcOrd="5" destOrd="0" presId="urn:microsoft.com/office/officeart/2005/8/layout/default"/>
    <dgm:cxn modelId="{A890E91A-79AF-4C7D-BAC6-DFB4560B4E98}" type="presParOf" srcId="{6320FDFB-99F7-4F07-9CF2-CB73221C337F}" destId="{B7AF4712-EFB3-488C-9B88-BA0F8F276C08}" srcOrd="6" destOrd="0" presId="urn:microsoft.com/office/officeart/2005/8/layout/default"/>
    <dgm:cxn modelId="{1B0E6D6A-FFAD-47C6-9643-9C057DA38C7B}" type="presParOf" srcId="{6320FDFB-99F7-4F07-9CF2-CB73221C337F}" destId="{EC3E029E-322F-401A-B45D-F1B4E0B7A0EC}" srcOrd="7" destOrd="0" presId="urn:microsoft.com/office/officeart/2005/8/layout/default"/>
    <dgm:cxn modelId="{882BCD5B-A317-47DD-BE91-B781643DA425}" type="presParOf" srcId="{6320FDFB-99F7-4F07-9CF2-CB73221C337F}" destId="{4A7C706B-BA08-469B-87C6-7C1E0A63D2BF}" srcOrd="8" destOrd="0" presId="urn:microsoft.com/office/officeart/2005/8/layout/default"/>
    <dgm:cxn modelId="{5A8C10E5-132F-43E0-8E2B-772DAD0DBF38}" type="presParOf" srcId="{6320FDFB-99F7-4F07-9CF2-CB73221C337F}" destId="{D6E9A8F6-6C4E-4B33-8B51-5598CB330624}" srcOrd="9" destOrd="0" presId="urn:microsoft.com/office/officeart/2005/8/layout/default"/>
    <dgm:cxn modelId="{0261B59C-D764-42C4-A2E7-BAFE5FBE6672}" type="presParOf" srcId="{6320FDFB-99F7-4F07-9CF2-CB73221C337F}" destId="{B4D1C64D-9465-4912-AC01-4F7045785030}"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E54998-1A6C-4EA3-875A-7978D23A4DA4}">
      <dsp:nvSpPr>
        <dsp:cNvPr id="0" name=""/>
        <dsp:cNvSpPr/>
      </dsp:nvSpPr>
      <dsp:spPr>
        <a:xfrm>
          <a:off x="0" y="2260"/>
          <a:ext cx="5924550" cy="0"/>
        </a:xfrm>
        <a:prstGeom prst="line">
          <a:avLst/>
        </a:prstGeom>
        <a:gradFill rotWithShape="0">
          <a:gsLst>
            <a:gs pos="0">
              <a:schemeClr val="accent2">
                <a:hueOff val="0"/>
                <a:satOff val="0"/>
                <a:lumOff val="0"/>
                <a:alphaOff val="0"/>
                <a:tint val="94000"/>
                <a:satMod val="100000"/>
                <a:lumMod val="104000"/>
              </a:schemeClr>
            </a:gs>
            <a:gs pos="69000">
              <a:schemeClr val="accent2">
                <a:hueOff val="0"/>
                <a:satOff val="0"/>
                <a:lumOff val="0"/>
                <a:alphaOff val="0"/>
                <a:shade val="86000"/>
                <a:satMod val="130000"/>
                <a:lumMod val="102000"/>
              </a:schemeClr>
            </a:gs>
            <a:gs pos="100000">
              <a:schemeClr val="accent2">
                <a:hueOff val="0"/>
                <a:satOff val="0"/>
                <a:lumOff val="0"/>
                <a:alphaOff val="0"/>
                <a:shade val="72000"/>
                <a:satMod val="130000"/>
                <a:lumMod val="100000"/>
              </a:schemeClr>
            </a:gs>
          </a:gsLst>
          <a:lin ang="5400000" scaled="0"/>
        </a:gradFill>
        <a:ln w="12700" cap="flat" cmpd="sng" algn="ctr">
          <a:solidFill>
            <a:schemeClr val="accent2">
              <a:hueOff val="0"/>
              <a:satOff val="0"/>
              <a:lumOff val="0"/>
              <a:alphaOff val="0"/>
            </a:schemeClr>
          </a:solidFill>
          <a:prstDash val="solid"/>
        </a:ln>
        <a:effectLst>
          <a:outerShdw blurRad="50800" dist="38100" dir="5400000" sy="96000" rotWithShape="0">
            <a:srgbClr val="000000">
              <a:alpha val="54000"/>
            </a:srgbClr>
          </a:outerShdw>
        </a:effectLst>
      </dsp:spPr>
      <dsp:style>
        <a:lnRef idx="1">
          <a:scrgbClr r="0" g="0" b="0"/>
        </a:lnRef>
        <a:fillRef idx="3">
          <a:scrgbClr r="0" g="0" b="0"/>
        </a:fillRef>
        <a:effectRef idx="2">
          <a:scrgbClr r="0" g="0" b="0"/>
        </a:effectRef>
        <a:fontRef idx="minor">
          <a:schemeClr val="lt1"/>
        </a:fontRef>
      </dsp:style>
    </dsp:sp>
    <dsp:sp modelId="{DC05CE6D-2625-4775-8264-6AA24B7BEB9F}">
      <dsp:nvSpPr>
        <dsp:cNvPr id="0" name=""/>
        <dsp:cNvSpPr/>
      </dsp:nvSpPr>
      <dsp:spPr>
        <a:xfrm>
          <a:off x="0" y="2260"/>
          <a:ext cx="5924550" cy="7707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kern="1200"/>
            <a:t>Drug Testing Program Overview</a:t>
          </a:r>
        </a:p>
      </dsp:txBody>
      <dsp:txXfrm>
        <a:off x="0" y="2260"/>
        <a:ext cx="5924550" cy="770771"/>
      </dsp:txXfrm>
    </dsp:sp>
    <dsp:sp modelId="{A9B2B66E-9972-4F61-BFD6-38DA0C188121}">
      <dsp:nvSpPr>
        <dsp:cNvPr id="0" name=""/>
        <dsp:cNvSpPr/>
      </dsp:nvSpPr>
      <dsp:spPr>
        <a:xfrm>
          <a:off x="0" y="773031"/>
          <a:ext cx="5924550" cy="0"/>
        </a:xfrm>
        <a:prstGeom prst="line">
          <a:avLst/>
        </a:prstGeom>
        <a:gradFill rotWithShape="0">
          <a:gsLst>
            <a:gs pos="0">
              <a:schemeClr val="accent2">
                <a:hueOff val="-346106"/>
                <a:satOff val="181"/>
                <a:lumOff val="0"/>
                <a:alphaOff val="0"/>
                <a:tint val="94000"/>
                <a:satMod val="100000"/>
                <a:lumMod val="104000"/>
              </a:schemeClr>
            </a:gs>
            <a:gs pos="69000">
              <a:schemeClr val="accent2">
                <a:hueOff val="-346106"/>
                <a:satOff val="181"/>
                <a:lumOff val="0"/>
                <a:alphaOff val="0"/>
                <a:shade val="86000"/>
                <a:satMod val="130000"/>
                <a:lumMod val="102000"/>
              </a:schemeClr>
            </a:gs>
            <a:gs pos="100000">
              <a:schemeClr val="accent2">
                <a:hueOff val="-346106"/>
                <a:satOff val="181"/>
                <a:lumOff val="0"/>
                <a:alphaOff val="0"/>
                <a:shade val="72000"/>
                <a:satMod val="130000"/>
                <a:lumMod val="100000"/>
              </a:schemeClr>
            </a:gs>
          </a:gsLst>
          <a:lin ang="5400000" scaled="0"/>
        </a:gradFill>
        <a:ln w="12700" cap="flat" cmpd="sng" algn="ctr">
          <a:solidFill>
            <a:schemeClr val="accent2">
              <a:hueOff val="-346106"/>
              <a:satOff val="181"/>
              <a:lumOff val="0"/>
              <a:alphaOff val="0"/>
            </a:schemeClr>
          </a:solidFill>
          <a:prstDash val="solid"/>
        </a:ln>
        <a:effectLst>
          <a:outerShdw blurRad="50800" dist="38100" dir="5400000" sy="96000" rotWithShape="0">
            <a:srgbClr val="000000">
              <a:alpha val="54000"/>
            </a:srgbClr>
          </a:outerShdw>
        </a:effectLst>
      </dsp:spPr>
      <dsp:style>
        <a:lnRef idx="1">
          <a:scrgbClr r="0" g="0" b="0"/>
        </a:lnRef>
        <a:fillRef idx="3">
          <a:scrgbClr r="0" g="0" b="0"/>
        </a:fillRef>
        <a:effectRef idx="2">
          <a:scrgbClr r="0" g="0" b="0"/>
        </a:effectRef>
        <a:fontRef idx="minor">
          <a:schemeClr val="lt1"/>
        </a:fontRef>
      </dsp:style>
    </dsp:sp>
    <dsp:sp modelId="{F7BF11C1-1D1C-4B45-998D-488787621143}">
      <dsp:nvSpPr>
        <dsp:cNvPr id="0" name=""/>
        <dsp:cNvSpPr/>
      </dsp:nvSpPr>
      <dsp:spPr>
        <a:xfrm>
          <a:off x="0" y="773031"/>
          <a:ext cx="5924550" cy="7707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kern="1200"/>
            <a:t>Referral Procedure</a:t>
          </a:r>
        </a:p>
      </dsp:txBody>
      <dsp:txXfrm>
        <a:off x="0" y="773031"/>
        <a:ext cx="5924550" cy="770771"/>
      </dsp:txXfrm>
    </dsp:sp>
    <dsp:sp modelId="{41C98E5A-5361-4032-8F13-55C363B61295}">
      <dsp:nvSpPr>
        <dsp:cNvPr id="0" name=""/>
        <dsp:cNvSpPr/>
      </dsp:nvSpPr>
      <dsp:spPr>
        <a:xfrm>
          <a:off x="0" y="1543803"/>
          <a:ext cx="5924550" cy="0"/>
        </a:xfrm>
        <a:prstGeom prst="line">
          <a:avLst/>
        </a:prstGeom>
        <a:gradFill rotWithShape="0">
          <a:gsLst>
            <a:gs pos="0">
              <a:schemeClr val="accent2">
                <a:hueOff val="-692212"/>
                <a:satOff val="362"/>
                <a:lumOff val="0"/>
                <a:alphaOff val="0"/>
                <a:tint val="94000"/>
                <a:satMod val="100000"/>
                <a:lumMod val="104000"/>
              </a:schemeClr>
            </a:gs>
            <a:gs pos="69000">
              <a:schemeClr val="accent2">
                <a:hueOff val="-692212"/>
                <a:satOff val="362"/>
                <a:lumOff val="0"/>
                <a:alphaOff val="0"/>
                <a:shade val="86000"/>
                <a:satMod val="130000"/>
                <a:lumMod val="102000"/>
              </a:schemeClr>
            </a:gs>
            <a:gs pos="100000">
              <a:schemeClr val="accent2">
                <a:hueOff val="-692212"/>
                <a:satOff val="362"/>
                <a:lumOff val="0"/>
                <a:alphaOff val="0"/>
                <a:shade val="72000"/>
                <a:satMod val="130000"/>
                <a:lumMod val="100000"/>
              </a:schemeClr>
            </a:gs>
          </a:gsLst>
          <a:lin ang="5400000" scaled="0"/>
        </a:gradFill>
        <a:ln w="12700" cap="flat" cmpd="sng" algn="ctr">
          <a:solidFill>
            <a:schemeClr val="accent2">
              <a:hueOff val="-692212"/>
              <a:satOff val="362"/>
              <a:lumOff val="0"/>
              <a:alphaOff val="0"/>
            </a:schemeClr>
          </a:solidFill>
          <a:prstDash val="solid"/>
        </a:ln>
        <a:effectLst>
          <a:outerShdw blurRad="50800" dist="38100" dir="5400000" sy="96000" rotWithShape="0">
            <a:srgbClr val="000000">
              <a:alpha val="54000"/>
            </a:srgbClr>
          </a:outerShdw>
        </a:effectLst>
      </dsp:spPr>
      <dsp:style>
        <a:lnRef idx="1">
          <a:scrgbClr r="0" g="0" b="0"/>
        </a:lnRef>
        <a:fillRef idx="3">
          <a:scrgbClr r="0" g="0" b="0"/>
        </a:fillRef>
        <a:effectRef idx="2">
          <a:scrgbClr r="0" g="0" b="0"/>
        </a:effectRef>
        <a:fontRef idx="minor">
          <a:schemeClr val="lt1"/>
        </a:fontRef>
      </dsp:style>
    </dsp:sp>
    <dsp:sp modelId="{E464A42D-BA2F-443B-91F1-4B3EBB1F1A14}">
      <dsp:nvSpPr>
        <dsp:cNvPr id="0" name=""/>
        <dsp:cNvSpPr/>
      </dsp:nvSpPr>
      <dsp:spPr>
        <a:xfrm>
          <a:off x="0" y="1543803"/>
          <a:ext cx="5924550" cy="7707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kern="1200"/>
            <a:t>Collection Procedure</a:t>
          </a:r>
        </a:p>
      </dsp:txBody>
      <dsp:txXfrm>
        <a:off x="0" y="1543803"/>
        <a:ext cx="5924550" cy="770771"/>
      </dsp:txXfrm>
    </dsp:sp>
    <dsp:sp modelId="{CA8858E5-D02A-4593-ADEA-4610E76E9E26}">
      <dsp:nvSpPr>
        <dsp:cNvPr id="0" name=""/>
        <dsp:cNvSpPr/>
      </dsp:nvSpPr>
      <dsp:spPr>
        <a:xfrm>
          <a:off x="0" y="2314575"/>
          <a:ext cx="5924550" cy="0"/>
        </a:xfrm>
        <a:prstGeom prst="line">
          <a:avLst/>
        </a:prstGeom>
        <a:gradFill rotWithShape="0">
          <a:gsLst>
            <a:gs pos="0">
              <a:schemeClr val="accent2">
                <a:hueOff val="-1038319"/>
                <a:satOff val="542"/>
                <a:lumOff val="0"/>
                <a:alphaOff val="0"/>
                <a:tint val="94000"/>
                <a:satMod val="100000"/>
                <a:lumMod val="104000"/>
              </a:schemeClr>
            </a:gs>
            <a:gs pos="69000">
              <a:schemeClr val="accent2">
                <a:hueOff val="-1038319"/>
                <a:satOff val="542"/>
                <a:lumOff val="0"/>
                <a:alphaOff val="0"/>
                <a:shade val="86000"/>
                <a:satMod val="130000"/>
                <a:lumMod val="102000"/>
              </a:schemeClr>
            </a:gs>
            <a:gs pos="100000">
              <a:schemeClr val="accent2">
                <a:hueOff val="-1038319"/>
                <a:satOff val="542"/>
                <a:lumOff val="0"/>
                <a:alphaOff val="0"/>
                <a:shade val="72000"/>
                <a:satMod val="130000"/>
                <a:lumMod val="100000"/>
              </a:schemeClr>
            </a:gs>
          </a:gsLst>
          <a:lin ang="5400000" scaled="0"/>
        </a:gradFill>
        <a:ln w="12700" cap="flat" cmpd="sng" algn="ctr">
          <a:solidFill>
            <a:schemeClr val="accent2">
              <a:hueOff val="-1038319"/>
              <a:satOff val="542"/>
              <a:lumOff val="0"/>
              <a:alphaOff val="0"/>
            </a:schemeClr>
          </a:solidFill>
          <a:prstDash val="solid"/>
        </a:ln>
        <a:effectLst>
          <a:outerShdw blurRad="50800" dist="38100" dir="5400000" sy="96000" rotWithShape="0">
            <a:srgbClr val="000000">
              <a:alpha val="54000"/>
            </a:srgbClr>
          </a:outerShdw>
        </a:effectLst>
      </dsp:spPr>
      <dsp:style>
        <a:lnRef idx="1">
          <a:scrgbClr r="0" g="0" b="0"/>
        </a:lnRef>
        <a:fillRef idx="3">
          <a:scrgbClr r="0" g="0" b="0"/>
        </a:fillRef>
        <a:effectRef idx="2">
          <a:scrgbClr r="0" g="0" b="0"/>
        </a:effectRef>
        <a:fontRef idx="minor">
          <a:schemeClr val="lt1"/>
        </a:fontRef>
      </dsp:style>
    </dsp:sp>
    <dsp:sp modelId="{C0F67DE2-967E-4B5E-A387-033BE3FEF094}">
      <dsp:nvSpPr>
        <dsp:cNvPr id="0" name=""/>
        <dsp:cNvSpPr/>
      </dsp:nvSpPr>
      <dsp:spPr>
        <a:xfrm>
          <a:off x="0" y="2314575"/>
          <a:ext cx="5924550" cy="7707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kern="1200"/>
            <a:t>Shipping Procedure</a:t>
          </a:r>
        </a:p>
      </dsp:txBody>
      <dsp:txXfrm>
        <a:off x="0" y="2314575"/>
        <a:ext cx="5924550" cy="770771"/>
      </dsp:txXfrm>
    </dsp:sp>
    <dsp:sp modelId="{50E7C52D-1A14-4BB5-BCD4-EB31128CDD50}">
      <dsp:nvSpPr>
        <dsp:cNvPr id="0" name=""/>
        <dsp:cNvSpPr/>
      </dsp:nvSpPr>
      <dsp:spPr>
        <a:xfrm>
          <a:off x="0" y="3085346"/>
          <a:ext cx="5924550" cy="0"/>
        </a:xfrm>
        <a:prstGeom prst="line">
          <a:avLst/>
        </a:prstGeom>
        <a:gradFill rotWithShape="0">
          <a:gsLst>
            <a:gs pos="0">
              <a:schemeClr val="accent2">
                <a:hueOff val="-1384425"/>
                <a:satOff val="723"/>
                <a:lumOff val="0"/>
                <a:alphaOff val="0"/>
                <a:tint val="94000"/>
                <a:satMod val="100000"/>
                <a:lumMod val="104000"/>
              </a:schemeClr>
            </a:gs>
            <a:gs pos="69000">
              <a:schemeClr val="accent2">
                <a:hueOff val="-1384425"/>
                <a:satOff val="723"/>
                <a:lumOff val="0"/>
                <a:alphaOff val="0"/>
                <a:shade val="86000"/>
                <a:satMod val="130000"/>
                <a:lumMod val="102000"/>
              </a:schemeClr>
            </a:gs>
            <a:gs pos="100000">
              <a:schemeClr val="accent2">
                <a:hueOff val="-1384425"/>
                <a:satOff val="723"/>
                <a:lumOff val="0"/>
                <a:alphaOff val="0"/>
                <a:shade val="72000"/>
                <a:satMod val="130000"/>
                <a:lumMod val="100000"/>
              </a:schemeClr>
            </a:gs>
          </a:gsLst>
          <a:lin ang="5400000" scaled="0"/>
        </a:gradFill>
        <a:ln w="12700" cap="flat" cmpd="sng" algn="ctr">
          <a:solidFill>
            <a:schemeClr val="accent2">
              <a:hueOff val="-1384425"/>
              <a:satOff val="723"/>
              <a:lumOff val="0"/>
              <a:alphaOff val="0"/>
            </a:schemeClr>
          </a:solidFill>
          <a:prstDash val="solid"/>
        </a:ln>
        <a:effectLst>
          <a:outerShdw blurRad="50800" dist="38100" dir="5400000" sy="96000" rotWithShape="0">
            <a:srgbClr val="000000">
              <a:alpha val="54000"/>
            </a:srgbClr>
          </a:outerShdw>
        </a:effectLst>
      </dsp:spPr>
      <dsp:style>
        <a:lnRef idx="1">
          <a:scrgbClr r="0" g="0" b="0"/>
        </a:lnRef>
        <a:fillRef idx="3">
          <a:scrgbClr r="0" g="0" b="0"/>
        </a:fillRef>
        <a:effectRef idx="2">
          <a:scrgbClr r="0" g="0" b="0"/>
        </a:effectRef>
        <a:fontRef idx="minor">
          <a:schemeClr val="lt1"/>
        </a:fontRef>
      </dsp:style>
    </dsp:sp>
    <dsp:sp modelId="{27F52D65-A4CC-4BAB-BC0B-87F0E7D03F86}">
      <dsp:nvSpPr>
        <dsp:cNvPr id="0" name=""/>
        <dsp:cNvSpPr/>
      </dsp:nvSpPr>
      <dsp:spPr>
        <a:xfrm>
          <a:off x="0" y="3085346"/>
          <a:ext cx="5924550" cy="7707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kern="1200"/>
            <a:t>Common Mistakes/Errors</a:t>
          </a:r>
        </a:p>
      </dsp:txBody>
      <dsp:txXfrm>
        <a:off x="0" y="3085346"/>
        <a:ext cx="5924550" cy="770771"/>
      </dsp:txXfrm>
    </dsp:sp>
    <dsp:sp modelId="{4178208A-F53D-418C-A0D9-141ECE327166}">
      <dsp:nvSpPr>
        <dsp:cNvPr id="0" name=""/>
        <dsp:cNvSpPr/>
      </dsp:nvSpPr>
      <dsp:spPr>
        <a:xfrm>
          <a:off x="0" y="3856118"/>
          <a:ext cx="5924550" cy="0"/>
        </a:xfrm>
        <a:prstGeom prst="line">
          <a:avLst/>
        </a:prstGeom>
        <a:gradFill rotWithShape="0">
          <a:gsLst>
            <a:gs pos="0">
              <a:schemeClr val="accent2">
                <a:hueOff val="-1730531"/>
                <a:satOff val="904"/>
                <a:lumOff val="0"/>
                <a:alphaOff val="0"/>
                <a:tint val="94000"/>
                <a:satMod val="100000"/>
                <a:lumMod val="104000"/>
              </a:schemeClr>
            </a:gs>
            <a:gs pos="69000">
              <a:schemeClr val="accent2">
                <a:hueOff val="-1730531"/>
                <a:satOff val="904"/>
                <a:lumOff val="0"/>
                <a:alphaOff val="0"/>
                <a:shade val="86000"/>
                <a:satMod val="130000"/>
                <a:lumMod val="102000"/>
              </a:schemeClr>
            </a:gs>
            <a:gs pos="100000">
              <a:schemeClr val="accent2">
                <a:hueOff val="-1730531"/>
                <a:satOff val="904"/>
                <a:lumOff val="0"/>
                <a:alphaOff val="0"/>
                <a:shade val="72000"/>
                <a:satMod val="130000"/>
                <a:lumMod val="100000"/>
              </a:schemeClr>
            </a:gs>
          </a:gsLst>
          <a:lin ang="5400000" scaled="0"/>
        </a:gradFill>
        <a:ln w="12700" cap="flat" cmpd="sng" algn="ctr">
          <a:solidFill>
            <a:schemeClr val="accent2">
              <a:hueOff val="-1730531"/>
              <a:satOff val="904"/>
              <a:lumOff val="0"/>
              <a:alphaOff val="0"/>
            </a:schemeClr>
          </a:solidFill>
          <a:prstDash val="solid"/>
        </a:ln>
        <a:effectLst>
          <a:outerShdw blurRad="50800" dist="38100" dir="5400000" sy="96000" rotWithShape="0">
            <a:srgbClr val="000000">
              <a:alpha val="54000"/>
            </a:srgbClr>
          </a:outerShdw>
        </a:effectLst>
      </dsp:spPr>
      <dsp:style>
        <a:lnRef idx="1">
          <a:scrgbClr r="0" g="0" b="0"/>
        </a:lnRef>
        <a:fillRef idx="3">
          <a:scrgbClr r="0" g="0" b="0"/>
        </a:fillRef>
        <a:effectRef idx="2">
          <a:scrgbClr r="0" g="0" b="0"/>
        </a:effectRef>
        <a:fontRef idx="minor">
          <a:schemeClr val="lt1"/>
        </a:fontRef>
      </dsp:style>
    </dsp:sp>
    <dsp:sp modelId="{AC9472AE-5F3F-4C8E-9340-5CE2958BB1E3}">
      <dsp:nvSpPr>
        <dsp:cNvPr id="0" name=""/>
        <dsp:cNvSpPr/>
      </dsp:nvSpPr>
      <dsp:spPr>
        <a:xfrm>
          <a:off x="0" y="3856118"/>
          <a:ext cx="5924550" cy="7707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kern="1200"/>
            <a:t>Supplies</a:t>
          </a:r>
        </a:p>
      </dsp:txBody>
      <dsp:txXfrm>
        <a:off x="0" y="3856118"/>
        <a:ext cx="5924550" cy="77077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9ABF1C-3B1F-45AC-B5FF-BD8913663A8C}">
      <dsp:nvSpPr>
        <dsp:cNvPr id="0" name=""/>
        <dsp:cNvSpPr/>
      </dsp:nvSpPr>
      <dsp:spPr>
        <a:xfrm>
          <a:off x="0" y="318412"/>
          <a:ext cx="6003925" cy="200070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A Treatment Services Contract Program Plan, (Prob. 45), must be received by the vendor and must be executed by a U.S. Probation/U.S. Pretrial Services referral agent for services to be rendered. </a:t>
          </a:r>
        </a:p>
      </dsp:txBody>
      <dsp:txXfrm>
        <a:off x="97666" y="416078"/>
        <a:ext cx="5808593" cy="1805368"/>
      </dsp:txXfrm>
    </dsp:sp>
    <dsp:sp modelId="{5C590653-991D-4087-B973-9BE989C44E71}">
      <dsp:nvSpPr>
        <dsp:cNvPr id="0" name=""/>
        <dsp:cNvSpPr/>
      </dsp:nvSpPr>
      <dsp:spPr>
        <a:xfrm>
          <a:off x="0" y="2376712"/>
          <a:ext cx="6003925" cy="200070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An amended Program Plan, (Prob. 45), will be prepared by a U.S. Probation/U.S Pretrial Services Officer and executed by a referral agent when changing the services the vendor performs, their frequency, other administrative changes, and upon termination of services. </a:t>
          </a:r>
        </a:p>
      </dsp:txBody>
      <dsp:txXfrm>
        <a:off x="97666" y="2474378"/>
        <a:ext cx="5808593" cy="180536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AABD33-25FA-4957-A6C2-A0464FEDED6D}">
      <dsp:nvSpPr>
        <dsp:cNvPr id="0" name=""/>
        <dsp:cNvSpPr/>
      </dsp:nvSpPr>
      <dsp:spPr>
        <a:xfrm>
          <a:off x="0" y="220455"/>
          <a:ext cx="5924550" cy="2063880"/>
        </a:xfrm>
        <a:prstGeom prst="roundRect">
          <a:avLst/>
        </a:prstGeom>
        <a:gradFill rotWithShape="0">
          <a:gsLst>
            <a:gs pos="0">
              <a:schemeClr val="accent2">
                <a:hueOff val="0"/>
                <a:satOff val="0"/>
                <a:lumOff val="0"/>
                <a:alphaOff val="0"/>
                <a:tint val="94000"/>
                <a:satMod val="100000"/>
                <a:lumMod val="104000"/>
              </a:schemeClr>
            </a:gs>
            <a:gs pos="69000">
              <a:schemeClr val="accent2">
                <a:hueOff val="0"/>
                <a:satOff val="0"/>
                <a:lumOff val="0"/>
                <a:alphaOff val="0"/>
                <a:shade val="86000"/>
                <a:satMod val="130000"/>
                <a:lumMod val="102000"/>
              </a:schemeClr>
            </a:gs>
            <a:gs pos="100000">
              <a:schemeClr val="accent2">
                <a:hueOff val="0"/>
                <a:satOff val="0"/>
                <a:lumOff val="0"/>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Verify identity of defendants/offenders by means of a valid state driver’s license, state identification, or other acceptable form of photo identification (i.e. government issued identification, identification issued by the Bureau of Prisons or Salvation Army RRC).</a:t>
          </a:r>
        </a:p>
      </dsp:txBody>
      <dsp:txXfrm>
        <a:off x="100750" y="321205"/>
        <a:ext cx="5723050" cy="1862380"/>
      </dsp:txXfrm>
    </dsp:sp>
    <dsp:sp modelId="{958D91E8-551F-41F9-8F32-6AC6030938AB}">
      <dsp:nvSpPr>
        <dsp:cNvPr id="0" name=""/>
        <dsp:cNvSpPr/>
      </dsp:nvSpPr>
      <dsp:spPr>
        <a:xfrm>
          <a:off x="0" y="2344814"/>
          <a:ext cx="5924550" cy="2063880"/>
        </a:xfrm>
        <a:prstGeom prst="roundRect">
          <a:avLst/>
        </a:prstGeom>
        <a:gradFill rotWithShape="0">
          <a:gsLst>
            <a:gs pos="0">
              <a:schemeClr val="accent2">
                <a:hueOff val="-1730531"/>
                <a:satOff val="904"/>
                <a:lumOff val="0"/>
                <a:alphaOff val="0"/>
                <a:tint val="94000"/>
                <a:satMod val="100000"/>
                <a:lumMod val="104000"/>
              </a:schemeClr>
            </a:gs>
            <a:gs pos="69000">
              <a:schemeClr val="accent2">
                <a:hueOff val="-1730531"/>
                <a:satOff val="904"/>
                <a:lumOff val="0"/>
                <a:alphaOff val="0"/>
                <a:shade val="86000"/>
                <a:satMod val="130000"/>
                <a:lumMod val="102000"/>
              </a:schemeClr>
            </a:gs>
            <a:gs pos="100000">
              <a:schemeClr val="accent2">
                <a:hueOff val="-1730531"/>
                <a:satOff val="904"/>
                <a:lumOff val="0"/>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If no photo ID is present, contact the defendant/offender’s officer.</a:t>
          </a:r>
        </a:p>
      </dsp:txBody>
      <dsp:txXfrm>
        <a:off x="100750" y="2445564"/>
        <a:ext cx="5723050" cy="186238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532131-51A2-49D7-BA0D-34C15BBA2834}">
      <dsp:nvSpPr>
        <dsp:cNvPr id="0" name=""/>
        <dsp:cNvSpPr/>
      </dsp:nvSpPr>
      <dsp:spPr>
        <a:xfrm>
          <a:off x="0" y="0"/>
          <a:ext cx="5924550" cy="0"/>
        </a:xfrm>
        <a:prstGeom prst="line">
          <a:avLst/>
        </a:prstGeom>
        <a:gradFill rotWithShape="0">
          <a:gsLst>
            <a:gs pos="0">
              <a:schemeClr val="accent2">
                <a:hueOff val="0"/>
                <a:satOff val="0"/>
                <a:lumOff val="0"/>
                <a:alphaOff val="0"/>
                <a:tint val="94000"/>
                <a:satMod val="100000"/>
                <a:lumMod val="104000"/>
              </a:schemeClr>
            </a:gs>
            <a:gs pos="69000">
              <a:schemeClr val="accent2">
                <a:hueOff val="0"/>
                <a:satOff val="0"/>
                <a:lumOff val="0"/>
                <a:alphaOff val="0"/>
                <a:shade val="86000"/>
                <a:satMod val="130000"/>
                <a:lumMod val="102000"/>
              </a:schemeClr>
            </a:gs>
            <a:gs pos="100000">
              <a:schemeClr val="accent2">
                <a:hueOff val="0"/>
                <a:satOff val="0"/>
                <a:lumOff val="0"/>
                <a:alphaOff val="0"/>
                <a:shade val="72000"/>
                <a:satMod val="130000"/>
                <a:lumMod val="100000"/>
              </a:schemeClr>
            </a:gs>
          </a:gsLst>
          <a:lin ang="5400000" scaled="0"/>
        </a:gradFill>
        <a:ln w="12700" cap="flat" cmpd="sng" algn="ctr">
          <a:solidFill>
            <a:schemeClr val="accent2">
              <a:hueOff val="0"/>
              <a:satOff val="0"/>
              <a:lumOff val="0"/>
              <a:alphaOff val="0"/>
            </a:schemeClr>
          </a:solidFill>
          <a:prstDash val="solid"/>
        </a:ln>
        <a:effectLst>
          <a:outerShdw blurRad="50800" dist="38100" dir="5400000" sy="96000" rotWithShape="0">
            <a:srgbClr val="000000">
              <a:alpha val="54000"/>
            </a:srgbClr>
          </a:outerShdw>
        </a:effectLst>
      </dsp:spPr>
      <dsp:style>
        <a:lnRef idx="1">
          <a:scrgbClr r="0" g="0" b="0"/>
        </a:lnRef>
        <a:fillRef idx="3">
          <a:scrgbClr r="0" g="0" b="0"/>
        </a:fillRef>
        <a:effectRef idx="2">
          <a:scrgbClr r="0" g="0" b="0"/>
        </a:effectRef>
        <a:fontRef idx="minor">
          <a:schemeClr val="lt1"/>
        </a:fontRef>
      </dsp:style>
    </dsp:sp>
    <dsp:sp modelId="{8A322DC4-0D84-41D1-8815-7450870CB312}">
      <dsp:nvSpPr>
        <dsp:cNvPr id="0" name=""/>
        <dsp:cNvSpPr/>
      </dsp:nvSpPr>
      <dsp:spPr>
        <a:xfrm>
          <a:off x="0" y="0"/>
          <a:ext cx="5924550" cy="11572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Directly observe the donor voiding into a specimen collection container.</a:t>
          </a:r>
        </a:p>
      </dsp:txBody>
      <dsp:txXfrm>
        <a:off x="0" y="0"/>
        <a:ext cx="5924550" cy="1157287"/>
      </dsp:txXfrm>
    </dsp:sp>
    <dsp:sp modelId="{4B049707-F71E-4893-9E23-D640CF3CEDE9}">
      <dsp:nvSpPr>
        <dsp:cNvPr id="0" name=""/>
        <dsp:cNvSpPr/>
      </dsp:nvSpPr>
      <dsp:spPr>
        <a:xfrm>
          <a:off x="0" y="1157287"/>
          <a:ext cx="5924550" cy="0"/>
        </a:xfrm>
        <a:prstGeom prst="line">
          <a:avLst/>
        </a:prstGeom>
        <a:gradFill rotWithShape="0">
          <a:gsLst>
            <a:gs pos="0">
              <a:schemeClr val="accent2">
                <a:hueOff val="-576844"/>
                <a:satOff val="301"/>
                <a:lumOff val="0"/>
                <a:alphaOff val="0"/>
                <a:tint val="94000"/>
                <a:satMod val="100000"/>
                <a:lumMod val="104000"/>
              </a:schemeClr>
            </a:gs>
            <a:gs pos="69000">
              <a:schemeClr val="accent2">
                <a:hueOff val="-576844"/>
                <a:satOff val="301"/>
                <a:lumOff val="0"/>
                <a:alphaOff val="0"/>
                <a:shade val="86000"/>
                <a:satMod val="130000"/>
                <a:lumMod val="102000"/>
              </a:schemeClr>
            </a:gs>
            <a:gs pos="100000">
              <a:schemeClr val="accent2">
                <a:hueOff val="-576844"/>
                <a:satOff val="301"/>
                <a:lumOff val="0"/>
                <a:alphaOff val="0"/>
                <a:shade val="72000"/>
                <a:satMod val="130000"/>
                <a:lumMod val="100000"/>
              </a:schemeClr>
            </a:gs>
          </a:gsLst>
          <a:lin ang="5400000" scaled="0"/>
        </a:gradFill>
        <a:ln w="12700" cap="flat" cmpd="sng" algn="ctr">
          <a:solidFill>
            <a:schemeClr val="accent2">
              <a:hueOff val="-576844"/>
              <a:satOff val="301"/>
              <a:lumOff val="0"/>
              <a:alphaOff val="0"/>
            </a:schemeClr>
          </a:solidFill>
          <a:prstDash val="solid"/>
        </a:ln>
        <a:effectLst>
          <a:outerShdw blurRad="50800" dist="38100" dir="5400000" sy="96000" rotWithShape="0">
            <a:srgbClr val="000000">
              <a:alpha val="54000"/>
            </a:srgbClr>
          </a:outerShdw>
        </a:effectLst>
      </dsp:spPr>
      <dsp:style>
        <a:lnRef idx="1">
          <a:scrgbClr r="0" g="0" b="0"/>
        </a:lnRef>
        <a:fillRef idx="3">
          <a:scrgbClr r="0" g="0" b="0"/>
        </a:fillRef>
        <a:effectRef idx="2">
          <a:scrgbClr r="0" g="0" b="0"/>
        </a:effectRef>
        <a:fontRef idx="minor">
          <a:schemeClr val="lt1"/>
        </a:fontRef>
      </dsp:style>
    </dsp:sp>
    <dsp:sp modelId="{FD1A4E0F-66DB-4589-8FF2-00C723F62545}">
      <dsp:nvSpPr>
        <dsp:cNvPr id="0" name=""/>
        <dsp:cNvSpPr/>
      </dsp:nvSpPr>
      <dsp:spPr>
        <a:xfrm>
          <a:off x="0" y="1157287"/>
          <a:ext cx="5924550" cy="11572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Collectors observing the voiding process must be the same sex as the defendant/offender providing the specimen.</a:t>
          </a:r>
        </a:p>
      </dsp:txBody>
      <dsp:txXfrm>
        <a:off x="0" y="1157287"/>
        <a:ext cx="5924550" cy="1157287"/>
      </dsp:txXfrm>
    </dsp:sp>
    <dsp:sp modelId="{46E4C0F6-3457-4154-9184-57CB469415C3}">
      <dsp:nvSpPr>
        <dsp:cNvPr id="0" name=""/>
        <dsp:cNvSpPr/>
      </dsp:nvSpPr>
      <dsp:spPr>
        <a:xfrm>
          <a:off x="0" y="2314574"/>
          <a:ext cx="5924550" cy="0"/>
        </a:xfrm>
        <a:prstGeom prst="line">
          <a:avLst/>
        </a:prstGeom>
        <a:gradFill rotWithShape="0">
          <a:gsLst>
            <a:gs pos="0">
              <a:schemeClr val="accent2">
                <a:hueOff val="-1153687"/>
                <a:satOff val="603"/>
                <a:lumOff val="0"/>
                <a:alphaOff val="0"/>
                <a:tint val="94000"/>
                <a:satMod val="100000"/>
                <a:lumMod val="104000"/>
              </a:schemeClr>
            </a:gs>
            <a:gs pos="69000">
              <a:schemeClr val="accent2">
                <a:hueOff val="-1153687"/>
                <a:satOff val="603"/>
                <a:lumOff val="0"/>
                <a:alphaOff val="0"/>
                <a:shade val="86000"/>
                <a:satMod val="130000"/>
                <a:lumMod val="102000"/>
              </a:schemeClr>
            </a:gs>
            <a:gs pos="100000">
              <a:schemeClr val="accent2">
                <a:hueOff val="-1153687"/>
                <a:satOff val="603"/>
                <a:lumOff val="0"/>
                <a:alphaOff val="0"/>
                <a:shade val="72000"/>
                <a:satMod val="130000"/>
                <a:lumMod val="100000"/>
              </a:schemeClr>
            </a:gs>
          </a:gsLst>
          <a:lin ang="5400000" scaled="0"/>
        </a:gradFill>
        <a:ln w="12700" cap="flat" cmpd="sng" algn="ctr">
          <a:solidFill>
            <a:schemeClr val="accent2">
              <a:hueOff val="-1153687"/>
              <a:satOff val="603"/>
              <a:lumOff val="0"/>
              <a:alphaOff val="0"/>
            </a:schemeClr>
          </a:solidFill>
          <a:prstDash val="solid"/>
        </a:ln>
        <a:effectLst>
          <a:outerShdw blurRad="50800" dist="38100" dir="5400000" sy="96000" rotWithShape="0">
            <a:srgbClr val="000000">
              <a:alpha val="54000"/>
            </a:srgbClr>
          </a:outerShdw>
        </a:effectLst>
      </dsp:spPr>
      <dsp:style>
        <a:lnRef idx="1">
          <a:scrgbClr r="0" g="0" b="0"/>
        </a:lnRef>
        <a:fillRef idx="3">
          <a:scrgbClr r="0" g="0" b="0"/>
        </a:fillRef>
        <a:effectRef idx="2">
          <a:scrgbClr r="0" g="0" b="0"/>
        </a:effectRef>
        <a:fontRef idx="minor">
          <a:schemeClr val="lt1"/>
        </a:fontRef>
      </dsp:style>
    </dsp:sp>
    <dsp:sp modelId="{1D8075B8-247F-4058-9A61-8971BA144C54}">
      <dsp:nvSpPr>
        <dsp:cNvPr id="0" name=""/>
        <dsp:cNvSpPr/>
      </dsp:nvSpPr>
      <dsp:spPr>
        <a:xfrm>
          <a:off x="0" y="2314574"/>
          <a:ext cx="5924550" cy="11572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Collect a minimum of 30 milliliters of urine.</a:t>
          </a:r>
        </a:p>
      </dsp:txBody>
      <dsp:txXfrm>
        <a:off x="0" y="2314574"/>
        <a:ext cx="5924550" cy="1157287"/>
      </dsp:txXfrm>
    </dsp:sp>
    <dsp:sp modelId="{47D1E66D-4DE3-47BA-812C-2413F329F5B3}">
      <dsp:nvSpPr>
        <dsp:cNvPr id="0" name=""/>
        <dsp:cNvSpPr/>
      </dsp:nvSpPr>
      <dsp:spPr>
        <a:xfrm>
          <a:off x="0" y="3471862"/>
          <a:ext cx="5924550" cy="0"/>
        </a:xfrm>
        <a:prstGeom prst="line">
          <a:avLst/>
        </a:prstGeom>
        <a:gradFill rotWithShape="0">
          <a:gsLst>
            <a:gs pos="0">
              <a:schemeClr val="accent2">
                <a:hueOff val="-1730531"/>
                <a:satOff val="904"/>
                <a:lumOff val="0"/>
                <a:alphaOff val="0"/>
                <a:tint val="94000"/>
                <a:satMod val="100000"/>
                <a:lumMod val="104000"/>
              </a:schemeClr>
            </a:gs>
            <a:gs pos="69000">
              <a:schemeClr val="accent2">
                <a:hueOff val="-1730531"/>
                <a:satOff val="904"/>
                <a:lumOff val="0"/>
                <a:alphaOff val="0"/>
                <a:shade val="86000"/>
                <a:satMod val="130000"/>
                <a:lumMod val="102000"/>
              </a:schemeClr>
            </a:gs>
            <a:gs pos="100000">
              <a:schemeClr val="accent2">
                <a:hueOff val="-1730531"/>
                <a:satOff val="904"/>
                <a:lumOff val="0"/>
                <a:alphaOff val="0"/>
                <a:shade val="72000"/>
                <a:satMod val="130000"/>
                <a:lumMod val="100000"/>
              </a:schemeClr>
            </a:gs>
          </a:gsLst>
          <a:lin ang="5400000" scaled="0"/>
        </a:gradFill>
        <a:ln w="12700" cap="flat" cmpd="sng" algn="ctr">
          <a:solidFill>
            <a:schemeClr val="accent2">
              <a:hueOff val="-1730531"/>
              <a:satOff val="904"/>
              <a:lumOff val="0"/>
              <a:alphaOff val="0"/>
            </a:schemeClr>
          </a:solidFill>
          <a:prstDash val="solid"/>
        </a:ln>
        <a:effectLst>
          <a:outerShdw blurRad="50800" dist="38100" dir="5400000" sy="96000" rotWithShape="0">
            <a:srgbClr val="000000">
              <a:alpha val="54000"/>
            </a:srgbClr>
          </a:outerShdw>
        </a:effectLst>
      </dsp:spPr>
      <dsp:style>
        <a:lnRef idx="1">
          <a:scrgbClr r="0" g="0" b="0"/>
        </a:lnRef>
        <a:fillRef idx="3">
          <a:scrgbClr r="0" g="0" b="0"/>
        </a:fillRef>
        <a:effectRef idx="2">
          <a:scrgbClr r="0" g="0" b="0"/>
        </a:effectRef>
        <a:fontRef idx="minor">
          <a:schemeClr val="lt1"/>
        </a:fontRef>
      </dsp:style>
    </dsp:sp>
    <dsp:sp modelId="{9349FDE6-9ECC-4822-A6EC-11B9E56C0001}">
      <dsp:nvSpPr>
        <dsp:cNvPr id="0" name=""/>
        <dsp:cNvSpPr/>
      </dsp:nvSpPr>
      <dsp:spPr>
        <a:xfrm>
          <a:off x="0" y="3471862"/>
          <a:ext cx="5924550" cy="11572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Observe and document any indication of specimen dilution and/or adulteration, or any unusual collection events or discrepancies.</a:t>
          </a:r>
        </a:p>
      </dsp:txBody>
      <dsp:txXfrm>
        <a:off x="0" y="3471862"/>
        <a:ext cx="5924550" cy="115728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9B4494-4261-4171-B708-19C62D2A927A}">
      <dsp:nvSpPr>
        <dsp:cNvPr id="0" name=""/>
        <dsp:cNvSpPr/>
      </dsp:nvSpPr>
      <dsp:spPr>
        <a:xfrm>
          <a:off x="0" y="0"/>
          <a:ext cx="3235523" cy="3305820"/>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52254" tIns="330200" rIns="252254" bIns="330200" numCol="1" spcCol="1270" anchor="t" anchorCtr="0">
          <a:noAutofit/>
        </a:bodyPr>
        <a:lstStyle/>
        <a:p>
          <a:pPr marL="0" lvl="0" indent="0" algn="l" defTabSz="711200">
            <a:lnSpc>
              <a:spcPct val="90000"/>
            </a:lnSpc>
            <a:spcBef>
              <a:spcPct val="0"/>
            </a:spcBef>
            <a:spcAft>
              <a:spcPct val="35000"/>
            </a:spcAft>
            <a:buNone/>
          </a:pPr>
          <a:r>
            <a:rPr lang="en-US" sz="1600" kern="1200"/>
            <a:t>All samples collected must be refrigerated if not shipped the same day.  </a:t>
          </a:r>
        </a:p>
      </dsp:txBody>
      <dsp:txXfrm>
        <a:off x="0" y="1256211"/>
        <a:ext cx="3235523" cy="1983492"/>
      </dsp:txXfrm>
    </dsp:sp>
    <dsp:sp modelId="{067B87FD-5894-456D-8F4B-70576BA7D64A}">
      <dsp:nvSpPr>
        <dsp:cNvPr id="0" name=""/>
        <dsp:cNvSpPr/>
      </dsp:nvSpPr>
      <dsp:spPr>
        <a:xfrm>
          <a:off x="1121888" y="330581"/>
          <a:ext cx="991746" cy="991746"/>
        </a:xfrm>
        <a:prstGeom prst="ellipse">
          <a:avLst/>
        </a:prstGeom>
        <a:gradFill rotWithShape="0">
          <a:gsLst>
            <a:gs pos="0">
              <a:schemeClr val="accent2">
                <a:hueOff val="0"/>
                <a:satOff val="0"/>
                <a:lumOff val="0"/>
                <a:alphaOff val="0"/>
                <a:tint val="94000"/>
                <a:satMod val="100000"/>
                <a:lumMod val="104000"/>
              </a:schemeClr>
            </a:gs>
            <a:gs pos="69000">
              <a:schemeClr val="accent2">
                <a:hueOff val="0"/>
                <a:satOff val="0"/>
                <a:lumOff val="0"/>
                <a:alphaOff val="0"/>
                <a:shade val="86000"/>
                <a:satMod val="130000"/>
                <a:lumMod val="102000"/>
              </a:schemeClr>
            </a:gs>
            <a:gs pos="100000">
              <a:schemeClr val="accent2">
                <a:hueOff val="0"/>
                <a:satOff val="0"/>
                <a:lumOff val="0"/>
                <a:alphaOff val="0"/>
                <a:shade val="72000"/>
                <a:satMod val="130000"/>
                <a:lumMod val="100000"/>
              </a:schemeClr>
            </a:gs>
          </a:gsLst>
          <a:lin ang="5400000" scaled="0"/>
        </a:gradFill>
        <a:ln w="12700" cap="flat" cmpd="sng" algn="ctr">
          <a:solidFill>
            <a:schemeClr val="accent2">
              <a:hueOff val="0"/>
              <a:satOff val="0"/>
              <a:lumOff val="0"/>
              <a:alphaOff val="0"/>
            </a:schemeClr>
          </a:solidFill>
          <a:prstDash val="solid"/>
        </a:ln>
        <a:effectLst>
          <a:outerShdw blurRad="50800" dist="38100" dir="5400000" sy="96000" rotWithShape="0">
            <a:srgbClr val="000000">
              <a:alpha val="54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77320" tIns="12700" rIns="77320" bIns="12700" numCol="1" spcCol="1270" anchor="ctr" anchorCtr="0">
          <a:noAutofit/>
        </a:bodyPr>
        <a:lstStyle/>
        <a:p>
          <a:pPr marL="0" lvl="0" indent="0" algn="ctr" defTabSz="2133600">
            <a:lnSpc>
              <a:spcPct val="90000"/>
            </a:lnSpc>
            <a:spcBef>
              <a:spcPct val="0"/>
            </a:spcBef>
            <a:spcAft>
              <a:spcPct val="35000"/>
            </a:spcAft>
            <a:buNone/>
          </a:pPr>
          <a:r>
            <a:rPr lang="en-US" sz="4800" kern="1200"/>
            <a:t>1</a:t>
          </a:r>
        </a:p>
      </dsp:txBody>
      <dsp:txXfrm>
        <a:off x="1267126" y="475819"/>
        <a:ext cx="701270" cy="701270"/>
      </dsp:txXfrm>
    </dsp:sp>
    <dsp:sp modelId="{5C46D370-6684-46E7-9767-C6236262DE37}">
      <dsp:nvSpPr>
        <dsp:cNvPr id="0" name=""/>
        <dsp:cNvSpPr/>
      </dsp:nvSpPr>
      <dsp:spPr>
        <a:xfrm>
          <a:off x="0" y="3305748"/>
          <a:ext cx="3235523" cy="72"/>
        </a:xfrm>
        <a:prstGeom prst="rect">
          <a:avLst/>
        </a:prstGeom>
        <a:gradFill rotWithShape="0">
          <a:gsLst>
            <a:gs pos="0">
              <a:schemeClr val="accent2">
                <a:hueOff val="-346106"/>
                <a:satOff val="181"/>
                <a:lumOff val="0"/>
                <a:alphaOff val="0"/>
                <a:tint val="94000"/>
                <a:satMod val="100000"/>
                <a:lumMod val="104000"/>
              </a:schemeClr>
            </a:gs>
            <a:gs pos="69000">
              <a:schemeClr val="accent2">
                <a:hueOff val="-346106"/>
                <a:satOff val="181"/>
                <a:lumOff val="0"/>
                <a:alphaOff val="0"/>
                <a:shade val="86000"/>
                <a:satMod val="130000"/>
                <a:lumMod val="102000"/>
              </a:schemeClr>
            </a:gs>
            <a:gs pos="100000">
              <a:schemeClr val="accent2">
                <a:hueOff val="-346106"/>
                <a:satOff val="181"/>
                <a:lumOff val="0"/>
                <a:alphaOff val="0"/>
                <a:shade val="72000"/>
                <a:satMod val="130000"/>
                <a:lumMod val="100000"/>
              </a:schemeClr>
            </a:gs>
          </a:gsLst>
          <a:lin ang="5400000" scaled="0"/>
        </a:gradFill>
        <a:ln w="12700" cap="flat" cmpd="sng" algn="ctr">
          <a:solidFill>
            <a:schemeClr val="accent2">
              <a:hueOff val="-346106"/>
              <a:satOff val="181"/>
              <a:lumOff val="0"/>
              <a:alphaOff val="0"/>
            </a:schemeClr>
          </a:solidFill>
          <a:prstDash val="solid"/>
        </a:ln>
        <a:effectLst>
          <a:outerShdw blurRad="50800" dist="38100" dir="5400000" sy="96000" rotWithShape="0">
            <a:srgbClr val="000000">
              <a:alpha val="54000"/>
            </a:srgbClr>
          </a:outerShdw>
        </a:effectLst>
      </dsp:spPr>
      <dsp:style>
        <a:lnRef idx="1">
          <a:scrgbClr r="0" g="0" b="0"/>
        </a:lnRef>
        <a:fillRef idx="3">
          <a:scrgbClr r="0" g="0" b="0"/>
        </a:fillRef>
        <a:effectRef idx="2">
          <a:scrgbClr r="0" g="0" b="0"/>
        </a:effectRef>
        <a:fontRef idx="minor">
          <a:schemeClr val="lt1"/>
        </a:fontRef>
      </dsp:style>
    </dsp:sp>
    <dsp:sp modelId="{24F52593-35B5-4335-B006-73D87CEBD896}">
      <dsp:nvSpPr>
        <dsp:cNvPr id="0" name=""/>
        <dsp:cNvSpPr/>
      </dsp:nvSpPr>
      <dsp:spPr>
        <a:xfrm>
          <a:off x="3559075" y="0"/>
          <a:ext cx="3235523" cy="3305820"/>
        </a:xfrm>
        <a:prstGeom prst="rect">
          <a:avLst/>
        </a:prstGeom>
        <a:solidFill>
          <a:schemeClr val="accent2">
            <a:tint val="40000"/>
            <a:alpha val="90000"/>
            <a:hueOff val="-1050560"/>
            <a:satOff val="374"/>
            <a:lumOff val="14"/>
            <a:alphaOff val="0"/>
          </a:schemeClr>
        </a:solidFill>
        <a:ln w="12700" cap="flat" cmpd="sng" algn="ctr">
          <a:solidFill>
            <a:schemeClr val="accent2">
              <a:tint val="40000"/>
              <a:alpha val="90000"/>
              <a:hueOff val="-1050560"/>
              <a:satOff val="374"/>
              <a:lumOff val="14"/>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52254" tIns="330200" rIns="252254" bIns="330200" numCol="1" spcCol="1270" anchor="t" anchorCtr="0">
          <a:noAutofit/>
        </a:bodyPr>
        <a:lstStyle/>
        <a:p>
          <a:pPr marL="0" lvl="0" indent="0" algn="l" defTabSz="711200">
            <a:lnSpc>
              <a:spcPct val="90000"/>
            </a:lnSpc>
            <a:spcBef>
              <a:spcPct val="0"/>
            </a:spcBef>
            <a:spcAft>
              <a:spcPct val="35000"/>
            </a:spcAft>
            <a:buNone/>
          </a:pPr>
          <a:r>
            <a:rPr lang="en-US" sz="1600" kern="1200"/>
            <a:t>Refrigerated samples must be stored in a secure area or in a locked refrigerator with access limited only to collectors or other authorized personnel. </a:t>
          </a:r>
        </a:p>
      </dsp:txBody>
      <dsp:txXfrm>
        <a:off x="3559075" y="1256211"/>
        <a:ext cx="3235523" cy="1983492"/>
      </dsp:txXfrm>
    </dsp:sp>
    <dsp:sp modelId="{1735774D-DD1F-46DF-BADA-A33BC1921A7B}">
      <dsp:nvSpPr>
        <dsp:cNvPr id="0" name=""/>
        <dsp:cNvSpPr/>
      </dsp:nvSpPr>
      <dsp:spPr>
        <a:xfrm>
          <a:off x="4680964" y="330581"/>
          <a:ext cx="991746" cy="991746"/>
        </a:xfrm>
        <a:prstGeom prst="ellipse">
          <a:avLst/>
        </a:prstGeom>
        <a:gradFill rotWithShape="0">
          <a:gsLst>
            <a:gs pos="0">
              <a:schemeClr val="accent2">
                <a:hueOff val="-692212"/>
                <a:satOff val="362"/>
                <a:lumOff val="0"/>
                <a:alphaOff val="0"/>
                <a:tint val="94000"/>
                <a:satMod val="100000"/>
                <a:lumMod val="104000"/>
              </a:schemeClr>
            </a:gs>
            <a:gs pos="69000">
              <a:schemeClr val="accent2">
                <a:hueOff val="-692212"/>
                <a:satOff val="362"/>
                <a:lumOff val="0"/>
                <a:alphaOff val="0"/>
                <a:shade val="86000"/>
                <a:satMod val="130000"/>
                <a:lumMod val="102000"/>
              </a:schemeClr>
            </a:gs>
            <a:gs pos="100000">
              <a:schemeClr val="accent2">
                <a:hueOff val="-692212"/>
                <a:satOff val="362"/>
                <a:lumOff val="0"/>
                <a:alphaOff val="0"/>
                <a:shade val="72000"/>
                <a:satMod val="130000"/>
                <a:lumMod val="100000"/>
              </a:schemeClr>
            </a:gs>
          </a:gsLst>
          <a:lin ang="5400000" scaled="0"/>
        </a:gradFill>
        <a:ln w="12700" cap="flat" cmpd="sng" algn="ctr">
          <a:solidFill>
            <a:schemeClr val="accent2">
              <a:hueOff val="-692212"/>
              <a:satOff val="362"/>
              <a:lumOff val="0"/>
              <a:alphaOff val="0"/>
            </a:schemeClr>
          </a:solidFill>
          <a:prstDash val="solid"/>
        </a:ln>
        <a:effectLst>
          <a:outerShdw blurRad="50800" dist="38100" dir="5400000" sy="96000" rotWithShape="0">
            <a:srgbClr val="000000">
              <a:alpha val="54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77320" tIns="12700" rIns="77320" bIns="12700" numCol="1" spcCol="1270" anchor="ctr" anchorCtr="0">
          <a:noAutofit/>
        </a:bodyPr>
        <a:lstStyle/>
        <a:p>
          <a:pPr marL="0" lvl="0" indent="0" algn="ctr" defTabSz="2133600">
            <a:lnSpc>
              <a:spcPct val="90000"/>
            </a:lnSpc>
            <a:spcBef>
              <a:spcPct val="0"/>
            </a:spcBef>
            <a:spcAft>
              <a:spcPct val="35000"/>
            </a:spcAft>
            <a:buNone/>
          </a:pPr>
          <a:r>
            <a:rPr lang="en-US" sz="4800" kern="1200"/>
            <a:t>2</a:t>
          </a:r>
        </a:p>
      </dsp:txBody>
      <dsp:txXfrm>
        <a:off x="4826202" y="475819"/>
        <a:ext cx="701270" cy="701270"/>
      </dsp:txXfrm>
    </dsp:sp>
    <dsp:sp modelId="{1F192C50-79CF-497C-B003-1FC59C971048}">
      <dsp:nvSpPr>
        <dsp:cNvPr id="0" name=""/>
        <dsp:cNvSpPr/>
      </dsp:nvSpPr>
      <dsp:spPr>
        <a:xfrm>
          <a:off x="3559075" y="3305748"/>
          <a:ext cx="3235523" cy="72"/>
        </a:xfrm>
        <a:prstGeom prst="rect">
          <a:avLst/>
        </a:prstGeom>
        <a:gradFill rotWithShape="0">
          <a:gsLst>
            <a:gs pos="0">
              <a:schemeClr val="accent2">
                <a:hueOff val="-1038319"/>
                <a:satOff val="542"/>
                <a:lumOff val="0"/>
                <a:alphaOff val="0"/>
                <a:tint val="94000"/>
                <a:satMod val="100000"/>
                <a:lumMod val="104000"/>
              </a:schemeClr>
            </a:gs>
            <a:gs pos="69000">
              <a:schemeClr val="accent2">
                <a:hueOff val="-1038319"/>
                <a:satOff val="542"/>
                <a:lumOff val="0"/>
                <a:alphaOff val="0"/>
                <a:shade val="86000"/>
                <a:satMod val="130000"/>
                <a:lumMod val="102000"/>
              </a:schemeClr>
            </a:gs>
            <a:gs pos="100000">
              <a:schemeClr val="accent2">
                <a:hueOff val="-1038319"/>
                <a:satOff val="542"/>
                <a:lumOff val="0"/>
                <a:alphaOff val="0"/>
                <a:shade val="72000"/>
                <a:satMod val="130000"/>
                <a:lumMod val="100000"/>
              </a:schemeClr>
            </a:gs>
          </a:gsLst>
          <a:lin ang="5400000" scaled="0"/>
        </a:gradFill>
        <a:ln w="12700" cap="flat" cmpd="sng" algn="ctr">
          <a:solidFill>
            <a:schemeClr val="accent2">
              <a:hueOff val="-1038319"/>
              <a:satOff val="542"/>
              <a:lumOff val="0"/>
              <a:alphaOff val="0"/>
            </a:schemeClr>
          </a:solidFill>
          <a:prstDash val="solid"/>
        </a:ln>
        <a:effectLst>
          <a:outerShdw blurRad="50800" dist="38100" dir="5400000" sy="96000" rotWithShape="0">
            <a:srgbClr val="000000">
              <a:alpha val="54000"/>
            </a:srgbClr>
          </a:outerShdw>
        </a:effectLst>
      </dsp:spPr>
      <dsp:style>
        <a:lnRef idx="1">
          <a:scrgbClr r="0" g="0" b="0"/>
        </a:lnRef>
        <a:fillRef idx="3">
          <a:scrgbClr r="0" g="0" b="0"/>
        </a:fillRef>
        <a:effectRef idx="2">
          <a:scrgbClr r="0" g="0" b="0"/>
        </a:effectRef>
        <a:fontRef idx="minor">
          <a:schemeClr val="lt1"/>
        </a:fontRef>
      </dsp:style>
    </dsp:sp>
    <dsp:sp modelId="{29C22918-EACC-47A9-B46F-B5A1C3C537D1}">
      <dsp:nvSpPr>
        <dsp:cNvPr id="0" name=""/>
        <dsp:cNvSpPr/>
      </dsp:nvSpPr>
      <dsp:spPr>
        <a:xfrm>
          <a:off x="7118151" y="0"/>
          <a:ext cx="3235523" cy="3305820"/>
        </a:xfrm>
        <a:prstGeom prst="rect">
          <a:avLst/>
        </a:prstGeom>
        <a:solidFill>
          <a:schemeClr val="accent2">
            <a:tint val="40000"/>
            <a:alpha val="90000"/>
            <a:hueOff val="-2101120"/>
            <a:satOff val="748"/>
            <a:lumOff val="29"/>
            <a:alphaOff val="0"/>
          </a:schemeClr>
        </a:solidFill>
        <a:ln w="12700" cap="flat" cmpd="sng" algn="ctr">
          <a:solidFill>
            <a:schemeClr val="accent2">
              <a:tint val="40000"/>
              <a:alpha val="90000"/>
              <a:hueOff val="-2101120"/>
              <a:satOff val="748"/>
              <a:lumOff val="29"/>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52254" tIns="330200" rIns="252254" bIns="330200" numCol="1" spcCol="1270" anchor="t" anchorCtr="0">
          <a:noAutofit/>
        </a:bodyPr>
        <a:lstStyle/>
        <a:p>
          <a:pPr marL="0" lvl="0" indent="0" algn="l" defTabSz="711200">
            <a:lnSpc>
              <a:spcPct val="90000"/>
            </a:lnSpc>
            <a:spcBef>
              <a:spcPct val="0"/>
            </a:spcBef>
            <a:spcAft>
              <a:spcPct val="35000"/>
            </a:spcAft>
            <a:buNone/>
          </a:pPr>
          <a:r>
            <a:rPr lang="en-US" sz="1600" kern="1200"/>
            <a:t>Samples must be sent to the U.S. Pretrial Services Office within 48 hours of collection.</a:t>
          </a:r>
        </a:p>
      </dsp:txBody>
      <dsp:txXfrm>
        <a:off x="7118151" y="1256211"/>
        <a:ext cx="3235523" cy="1983492"/>
      </dsp:txXfrm>
    </dsp:sp>
    <dsp:sp modelId="{60D0CD8B-F8AD-4DEF-B557-4C53EDB5D109}">
      <dsp:nvSpPr>
        <dsp:cNvPr id="0" name=""/>
        <dsp:cNvSpPr/>
      </dsp:nvSpPr>
      <dsp:spPr>
        <a:xfrm>
          <a:off x="8240040" y="330581"/>
          <a:ext cx="991746" cy="991746"/>
        </a:xfrm>
        <a:prstGeom prst="ellipse">
          <a:avLst/>
        </a:prstGeom>
        <a:gradFill rotWithShape="0">
          <a:gsLst>
            <a:gs pos="0">
              <a:schemeClr val="accent2">
                <a:hueOff val="-1384425"/>
                <a:satOff val="723"/>
                <a:lumOff val="0"/>
                <a:alphaOff val="0"/>
                <a:tint val="94000"/>
                <a:satMod val="100000"/>
                <a:lumMod val="104000"/>
              </a:schemeClr>
            </a:gs>
            <a:gs pos="69000">
              <a:schemeClr val="accent2">
                <a:hueOff val="-1384425"/>
                <a:satOff val="723"/>
                <a:lumOff val="0"/>
                <a:alphaOff val="0"/>
                <a:shade val="86000"/>
                <a:satMod val="130000"/>
                <a:lumMod val="102000"/>
              </a:schemeClr>
            </a:gs>
            <a:gs pos="100000">
              <a:schemeClr val="accent2">
                <a:hueOff val="-1384425"/>
                <a:satOff val="723"/>
                <a:lumOff val="0"/>
                <a:alphaOff val="0"/>
                <a:shade val="72000"/>
                <a:satMod val="130000"/>
                <a:lumMod val="100000"/>
              </a:schemeClr>
            </a:gs>
          </a:gsLst>
          <a:lin ang="5400000" scaled="0"/>
        </a:gradFill>
        <a:ln w="12700" cap="flat" cmpd="sng" algn="ctr">
          <a:solidFill>
            <a:schemeClr val="accent2">
              <a:hueOff val="-1384425"/>
              <a:satOff val="723"/>
              <a:lumOff val="0"/>
              <a:alphaOff val="0"/>
            </a:schemeClr>
          </a:solidFill>
          <a:prstDash val="solid"/>
        </a:ln>
        <a:effectLst>
          <a:outerShdw blurRad="50800" dist="38100" dir="5400000" sy="96000" rotWithShape="0">
            <a:srgbClr val="000000">
              <a:alpha val="54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77320" tIns="12700" rIns="77320" bIns="12700" numCol="1" spcCol="1270" anchor="ctr" anchorCtr="0">
          <a:noAutofit/>
        </a:bodyPr>
        <a:lstStyle/>
        <a:p>
          <a:pPr marL="0" lvl="0" indent="0" algn="ctr" defTabSz="2133600">
            <a:lnSpc>
              <a:spcPct val="90000"/>
            </a:lnSpc>
            <a:spcBef>
              <a:spcPct val="0"/>
            </a:spcBef>
            <a:spcAft>
              <a:spcPct val="35000"/>
            </a:spcAft>
            <a:buNone/>
          </a:pPr>
          <a:r>
            <a:rPr lang="en-US" sz="4800" kern="1200"/>
            <a:t>3</a:t>
          </a:r>
        </a:p>
      </dsp:txBody>
      <dsp:txXfrm>
        <a:off x="8385278" y="475819"/>
        <a:ext cx="701270" cy="701270"/>
      </dsp:txXfrm>
    </dsp:sp>
    <dsp:sp modelId="{2A2AF585-FB1E-46B8-943E-1615F104746C}">
      <dsp:nvSpPr>
        <dsp:cNvPr id="0" name=""/>
        <dsp:cNvSpPr/>
      </dsp:nvSpPr>
      <dsp:spPr>
        <a:xfrm>
          <a:off x="7118151" y="3305748"/>
          <a:ext cx="3235523" cy="72"/>
        </a:xfrm>
        <a:prstGeom prst="rect">
          <a:avLst/>
        </a:prstGeom>
        <a:gradFill rotWithShape="0">
          <a:gsLst>
            <a:gs pos="0">
              <a:schemeClr val="accent2">
                <a:hueOff val="-1730531"/>
                <a:satOff val="904"/>
                <a:lumOff val="0"/>
                <a:alphaOff val="0"/>
                <a:tint val="94000"/>
                <a:satMod val="100000"/>
                <a:lumMod val="104000"/>
              </a:schemeClr>
            </a:gs>
            <a:gs pos="69000">
              <a:schemeClr val="accent2">
                <a:hueOff val="-1730531"/>
                <a:satOff val="904"/>
                <a:lumOff val="0"/>
                <a:alphaOff val="0"/>
                <a:shade val="86000"/>
                <a:satMod val="130000"/>
                <a:lumMod val="102000"/>
              </a:schemeClr>
            </a:gs>
            <a:gs pos="100000">
              <a:schemeClr val="accent2">
                <a:hueOff val="-1730531"/>
                <a:satOff val="904"/>
                <a:lumOff val="0"/>
                <a:alphaOff val="0"/>
                <a:shade val="72000"/>
                <a:satMod val="130000"/>
                <a:lumMod val="100000"/>
              </a:schemeClr>
            </a:gs>
          </a:gsLst>
          <a:lin ang="5400000" scaled="0"/>
        </a:gradFill>
        <a:ln w="12700" cap="flat" cmpd="sng" algn="ctr">
          <a:solidFill>
            <a:schemeClr val="accent2">
              <a:hueOff val="-1730531"/>
              <a:satOff val="904"/>
              <a:lumOff val="0"/>
              <a:alphaOff val="0"/>
            </a:schemeClr>
          </a:solidFill>
          <a:prstDash val="solid"/>
        </a:ln>
        <a:effectLst>
          <a:outerShdw blurRad="50800" dist="38100" dir="5400000" sy="96000" rotWithShape="0">
            <a:srgbClr val="000000">
              <a:alpha val="54000"/>
            </a:srgbClr>
          </a:outerShdw>
        </a:effectLst>
      </dsp:spPr>
      <dsp:style>
        <a:lnRef idx="1">
          <a:scrgbClr r="0" g="0" b="0"/>
        </a:lnRef>
        <a:fillRef idx="3">
          <a:scrgbClr r="0" g="0" b="0"/>
        </a:fillRef>
        <a:effectRef idx="2">
          <a:scrgbClr r="0" g="0" b="0"/>
        </a:effectRef>
        <a:fontRef idx="minor">
          <a:schemeClr val="lt1"/>
        </a:fontRef>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02A64A-10D4-40C4-AB94-325C68945520}">
      <dsp:nvSpPr>
        <dsp:cNvPr id="0" name=""/>
        <dsp:cNvSpPr/>
      </dsp:nvSpPr>
      <dsp:spPr>
        <a:xfrm>
          <a:off x="3033" y="0"/>
          <a:ext cx="2406420" cy="3303887"/>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87614" tIns="330200" rIns="187614" bIns="330200" numCol="1" spcCol="1270" anchor="t" anchorCtr="0">
          <a:noAutofit/>
        </a:bodyPr>
        <a:lstStyle/>
        <a:p>
          <a:pPr marL="0" lvl="0" indent="0" algn="l" defTabSz="666750">
            <a:lnSpc>
              <a:spcPct val="90000"/>
            </a:lnSpc>
            <a:spcBef>
              <a:spcPct val="0"/>
            </a:spcBef>
            <a:spcAft>
              <a:spcPct val="35000"/>
            </a:spcAft>
            <a:buNone/>
          </a:pPr>
          <a:r>
            <a:rPr lang="en-US" sz="1500" kern="1200" dirty="0"/>
            <a:t>Place samples into a U.S. Postal Service (USPS) bag and then place into a USPS cardboard box.</a:t>
          </a:r>
        </a:p>
      </dsp:txBody>
      <dsp:txXfrm>
        <a:off x="3033" y="1255477"/>
        <a:ext cx="2406420" cy="1982332"/>
      </dsp:txXfrm>
    </dsp:sp>
    <dsp:sp modelId="{B6510393-181D-42CE-A7BE-C6D99DEC691A}">
      <dsp:nvSpPr>
        <dsp:cNvPr id="0" name=""/>
        <dsp:cNvSpPr/>
      </dsp:nvSpPr>
      <dsp:spPr>
        <a:xfrm>
          <a:off x="710660" y="330388"/>
          <a:ext cx="991166" cy="991166"/>
        </a:xfrm>
        <a:prstGeom prst="ellipse">
          <a:avLst/>
        </a:prstGeom>
        <a:gradFill rotWithShape="0">
          <a:gsLst>
            <a:gs pos="0">
              <a:schemeClr val="accent5">
                <a:hueOff val="0"/>
                <a:satOff val="0"/>
                <a:lumOff val="0"/>
                <a:alphaOff val="0"/>
                <a:tint val="94000"/>
                <a:satMod val="100000"/>
                <a:lumMod val="104000"/>
              </a:schemeClr>
            </a:gs>
            <a:gs pos="69000">
              <a:schemeClr val="accent5">
                <a:hueOff val="0"/>
                <a:satOff val="0"/>
                <a:lumOff val="0"/>
                <a:alphaOff val="0"/>
                <a:shade val="86000"/>
                <a:satMod val="130000"/>
                <a:lumMod val="102000"/>
              </a:schemeClr>
            </a:gs>
            <a:gs pos="100000">
              <a:schemeClr val="accent5">
                <a:hueOff val="0"/>
                <a:satOff val="0"/>
                <a:lumOff val="0"/>
                <a:alphaOff val="0"/>
                <a:shade val="72000"/>
                <a:satMod val="130000"/>
                <a:lumMod val="100000"/>
              </a:schemeClr>
            </a:gs>
          </a:gsLst>
          <a:lin ang="5400000" scaled="0"/>
        </a:gradFill>
        <a:ln w="12700" cap="flat" cmpd="sng" algn="ctr">
          <a:solidFill>
            <a:schemeClr val="accent5">
              <a:hueOff val="0"/>
              <a:satOff val="0"/>
              <a:lumOff val="0"/>
              <a:alphaOff val="0"/>
            </a:schemeClr>
          </a:solidFill>
          <a:prstDash val="solid"/>
        </a:ln>
        <a:effectLst>
          <a:outerShdw blurRad="50800" dist="38100" dir="5400000" sy="96000" rotWithShape="0">
            <a:srgbClr val="000000">
              <a:alpha val="54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77275" tIns="12700" rIns="77275" bIns="12700" numCol="1" spcCol="1270" anchor="ctr" anchorCtr="0">
          <a:noAutofit/>
        </a:bodyPr>
        <a:lstStyle/>
        <a:p>
          <a:pPr marL="0" lvl="0" indent="0" algn="ctr" defTabSz="2133600">
            <a:lnSpc>
              <a:spcPct val="90000"/>
            </a:lnSpc>
            <a:spcBef>
              <a:spcPct val="0"/>
            </a:spcBef>
            <a:spcAft>
              <a:spcPct val="35000"/>
            </a:spcAft>
            <a:buNone/>
          </a:pPr>
          <a:r>
            <a:rPr lang="en-US" sz="4800" kern="1200"/>
            <a:t>1</a:t>
          </a:r>
        </a:p>
      </dsp:txBody>
      <dsp:txXfrm>
        <a:off x="855813" y="475541"/>
        <a:ext cx="700860" cy="700860"/>
      </dsp:txXfrm>
    </dsp:sp>
    <dsp:sp modelId="{0E07F900-9BAA-4700-BF09-C6BFD0C6B717}">
      <dsp:nvSpPr>
        <dsp:cNvPr id="0" name=""/>
        <dsp:cNvSpPr/>
      </dsp:nvSpPr>
      <dsp:spPr>
        <a:xfrm>
          <a:off x="3033" y="3303816"/>
          <a:ext cx="2406420" cy="72"/>
        </a:xfrm>
        <a:prstGeom prst="rect">
          <a:avLst/>
        </a:prstGeom>
        <a:gradFill rotWithShape="0">
          <a:gsLst>
            <a:gs pos="0">
              <a:schemeClr val="accent5">
                <a:hueOff val="-1386841"/>
                <a:satOff val="0"/>
                <a:lumOff val="0"/>
                <a:alphaOff val="0"/>
                <a:tint val="94000"/>
                <a:satMod val="100000"/>
                <a:lumMod val="104000"/>
              </a:schemeClr>
            </a:gs>
            <a:gs pos="69000">
              <a:schemeClr val="accent5">
                <a:hueOff val="-1386841"/>
                <a:satOff val="0"/>
                <a:lumOff val="0"/>
                <a:alphaOff val="0"/>
                <a:shade val="86000"/>
                <a:satMod val="130000"/>
                <a:lumMod val="102000"/>
              </a:schemeClr>
            </a:gs>
            <a:gs pos="100000">
              <a:schemeClr val="accent5">
                <a:hueOff val="-1386841"/>
                <a:satOff val="0"/>
                <a:lumOff val="0"/>
                <a:alphaOff val="0"/>
                <a:shade val="72000"/>
                <a:satMod val="130000"/>
                <a:lumMod val="100000"/>
              </a:schemeClr>
            </a:gs>
          </a:gsLst>
          <a:lin ang="5400000" scaled="0"/>
        </a:gradFill>
        <a:ln w="12700" cap="flat" cmpd="sng" algn="ctr">
          <a:solidFill>
            <a:schemeClr val="accent5">
              <a:hueOff val="-1386841"/>
              <a:satOff val="0"/>
              <a:lumOff val="0"/>
              <a:alphaOff val="0"/>
            </a:schemeClr>
          </a:solidFill>
          <a:prstDash val="solid"/>
        </a:ln>
        <a:effectLst>
          <a:outerShdw blurRad="50800" dist="38100" dir="5400000" sy="96000" rotWithShape="0">
            <a:srgbClr val="000000">
              <a:alpha val="54000"/>
            </a:srgbClr>
          </a:outerShdw>
        </a:effectLst>
      </dsp:spPr>
      <dsp:style>
        <a:lnRef idx="1">
          <a:scrgbClr r="0" g="0" b="0"/>
        </a:lnRef>
        <a:fillRef idx="3">
          <a:scrgbClr r="0" g="0" b="0"/>
        </a:fillRef>
        <a:effectRef idx="2">
          <a:scrgbClr r="0" g="0" b="0"/>
        </a:effectRef>
        <a:fontRef idx="minor">
          <a:schemeClr val="lt1"/>
        </a:fontRef>
      </dsp:style>
    </dsp:sp>
    <dsp:sp modelId="{D1F4F3BC-8951-45EC-B1EB-BEB243E68C54}">
      <dsp:nvSpPr>
        <dsp:cNvPr id="0" name=""/>
        <dsp:cNvSpPr/>
      </dsp:nvSpPr>
      <dsp:spPr>
        <a:xfrm>
          <a:off x="2650095" y="0"/>
          <a:ext cx="2406420" cy="3303887"/>
        </a:xfrm>
        <a:prstGeom prst="rect">
          <a:avLst/>
        </a:prstGeom>
        <a:solidFill>
          <a:schemeClr val="accent5">
            <a:tint val="40000"/>
            <a:alpha val="90000"/>
            <a:hueOff val="-3165571"/>
            <a:satOff val="0"/>
            <a:lumOff val="0"/>
            <a:alphaOff val="0"/>
          </a:schemeClr>
        </a:solidFill>
        <a:ln w="12700" cap="flat" cmpd="sng" algn="ctr">
          <a:solidFill>
            <a:schemeClr val="accent5">
              <a:tint val="40000"/>
              <a:alpha val="90000"/>
              <a:hueOff val="-3165571"/>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87614" tIns="330200" rIns="187614" bIns="330200" numCol="1" spcCol="1270" anchor="t" anchorCtr="0">
          <a:noAutofit/>
        </a:bodyPr>
        <a:lstStyle/>
        <a:p>
          <a:pPr marL="0" lvl="0" indent="0" algn="l" defTabSz="666750">
            <a:lnSpc>
              <a:spcPct val="90000"/>
            </a:lnSpc>
            <a:spcBef>
              <a:spcPct val="0"/>
            </a:spcBef>
            <a:spcAft>
              <a:spcPct val="35000"/>
            </a:spcAft>
            <a:buNone/>
          </a:pPr>
          <a:r>
            <a:rPr lang="en-US" sz="1500" kern="1200" dirty="0"/>
            <a:t>Affix Merchandise Return shipping label to USPS box and write your return address on upper left corner.</a:t>
          </a:r>
        </a:p>
      </dsp:txBody>
      <dsp:txXfrm>
        <a:off x="2650095" y="1255477"/>
        <a:ext cx="2406420" cy="1982332"/>
      </dsp:txXfrm>
    </dsp:sp>
    <dsp:sp modelId="{3AE80424-E2E1-4A46-963C-CC8A59A26AE6}">
      <dsp:nvSpPr>
        <dsp:cNvPr id="0" name=""/>
        <dsp:cNvSpPr/>
      </dsp:nvSpPr>
      <dsp:spPr>
        <a:xfrm>
          <a:off x="3357722" y="330388"/>
          <a:ext cx="991166" cy="991166"/>
        </a:xfrm>
        <a:prstGeom prst="ellipse">
          <a:avLst/>
        </a:prstGeom>
        <a:gradFill rotWithShape="0">
          <a:gsLst>
            <a:gs pos="0">
              <a:schemeClr val="accent5">
                <a:hueOff val="-2773683"/>
                <a:satOff val="0"/>
                <a:lumOff val="0"/>
                <a:alphaOff val="0"/>
                <a:tint val="94000"/>
                <a:satMod val="100000"/>
                <a:lumMod val="104000"/>
              </a:schemeClr>
            </a:gs>
            <a:gs pos="69000">
              <a:schemeClr val="accent5">
                <a:hueOff val="-2773683"/>
                <a:satOff val="0"/>
                <a:lumOff val="0"/>
                <a:alphaOff val="0"/>
                <a:shade val="86000"/>
                <a:satMod val="130000"/>
                <a:lumMod val="102000"/>
              </a:schemeClr>
            </a:gs>
            <a:gs pos="100000">
              <a:schemeClr val="accent5">
                <a:hueOff val="-2773683"/>
                <a:satOff val="0"/>
                <a:lumOff val="0"/>
                <a:alphaOff val="0"/>
                <a:shade val="72000"/>
                <a:satMod val="130000"/>
                <a:lumMod val="100000"/>
              </a:schemeClr>
            </a:gs>
          </a:gsLst>
          <a:lin ang="5400000" scaled="0"/>
        </a:gradFill>
        <a:ln w="12700" cap="flat" cmpd="sng" algn="ctr">
          <a:solidFill>
            <a:schemeClr val="accent5">
              <a:hueOff val="-2773683"/>
              <a:satOff val="0"/>
              <a:lumOff val="0"/>
              <a:alphaOff val="0"/>
            </a:schemeClr>
          </a:solidFill>
          <a:prstDash val="solid"/>
        </a:ln>
        <a:effectLst>
          <a:outerShdw blurRad="50800" dist="38100" dir="5400000" sy="96000" rotWithShape="0">
            <a:srgbClr val="000000">
              <a:alpha val="54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77275" tIns="12700" rIns="77275" bIns="12700" numCol="1" spcCol="1270" anchor="ctr" anchorCtr="0">
          <a:noAutofit/>
        </a:bodyPr>
        <a:lstStyle/>
        <a:p>
          <a:pPr marL="0" lvl="0" indent="0" algn="ctr" defTabSz="2133600">
            <a:lnSpc>
              <a:spcPct val="90000"/>
            </a:lnSpc>
            <a:spcBef>
              <a:spcPct val="0"/>
            </a:spcBef>
            <a:spcAft>
              <a:spcPct val="35000"/>
            </a:spcAft>
            <a:buNone/>
          </a:pPr>
          <a:r>
            <a:rPr lang="en-US" sz="4800" kern="1200"/>
            <a:t>2</a:t>
          </a:r>
        </a:p>
      </dsp:txBody>
      <dsp:txXfrm>
        <a:off x="3502875" y="475541"/>
        <a:ext cx="700860" cy="700860"/>
      </dsp:txXfrm>
    </dsp:sp>
    <dsp:sp modelId="{221B3FF0-ED73-42B0-A42B-C842ADDEC7E8}">
      <dsp:nvSpPr>
        <dsp:cNvPr id="0" name=""/>
        <dsp:cNvSpPr/>
      </dsp:nvSpPr>
      <dsp:spPr>
        <a:xfrm>
          <a:off x="2650095" y="3303816"/>
          <a:ext cx="2406420" cy="72"/>
        </a:xfrm>
        <a:prstGeom prst="rect">
          <a:avLst/>
        </a:prstGeom>
        <a:gradFill rotWithShape="0">
          <a:gsLst>
            <a:gs pos="0">
              <a:schemeClr val="accent5">
                <a:hueOff val="-4160524"/>
                <a:satOff val="0"/>
                <a:lumOff val="0"/>
                <a:alphaOff val="0"/>
                <a:tint val="94000"/>
                <a:satMod val="100000"/>
                <a:lumMod val="104000"/>
              </a:schemeClr>
            </a:gs>
            <a:gs pos="69000">
              <a:schemeClr val="accent5">
                <a:hueOff val="-4160524"/>
                <a:satOff val="0"/>
                <a:lumOff val="0"/>
                <a:alphaOff val="0"/>
                <a:shade val="86000"/>
                <a:satMod val="130000"/>
                <a:lumMod val="102000"/>
              </a:schemeClr>
            </a:gs>
            <a:gs pos="100000">
              <a:schemeClr val="accent5">
                <a:hueOff val="-4160524"/>
                <a:satOff val="0"/>
                <a:lumOff val="0"/>
                <a:alphaOff val="0"/>
                <a:shade val="72000"/>
                <a:satMod val="130000"/>
                <a:lumMod val="100000"/>
              </a:schemeClr>
            </a:gs>
          </a:gsLst>
          <a:lin ang="5400000" scaled="0"/>
        </a:gradFill>
        <a:ln w="12700" cap="flat" cmpd="sng" algn="ctr">
          <a:solidFill>
            <a:schemeClr val="accent5">
              <a:hueOff val="-4160524"/>
              <a:satOff val="0"/>
              <a:lumOff val="0"/>
              <a:alphaOff val="0"/>
            </a:schemeClr>
          </a:solidFill>
          <a:prstDash val="solid"/>
        </a:ln>
        <a:effectLst>
          <a:outerShdw blurRad="50800" dist="38100" dir="5400000" sy="96000" rotWithShape="0">
            <a:srgbClr val="000000">
              <a:alpha val="54000"/>
            </a:srgbClr>
          </a:outerShdw>
        </a:effectLst>
      </dsp:spPr>
      <dsp:style>
        <a:lnRef idx="1">
          <a:scrgbClr r="0" g="0" b="0"/>
        </a:lnRef>
        <a:fillRef idx="3">
          <a:scrgbClr r="0" g="0" b="0"/>
        </a:fillRef>
        <a:effectRef idx="2">
          <a:scrgbClr r="0" g="0" b="0"/>
        </a:effectRef>
        <a:fontRef idx="minor">
          <a:schemeClr val="lt1"/>
        </a:fontRef>
      </dsp:style>
    </dsp:sp>
    <dsp:sp modelId="{213B7106-809D-46BF-AE60-B3A2CD89EF95}">
      <dsp:nvSpPr>
        <dsp:cNvPr id="0" name=""/>
        <dsp:cNvSpPr/>
      </dsp:nvSpPr>
      <dsp:spPr>
        <a:xfrm>
          <a:off x="5297158" y="0"/>
          <a:ext cx="2406420" cy="3303887"/>
        </a:xfrm>
        <a:prstGeom prst="rect">
          <a:avLst/>
        </a:prstGeom>
        <a:solidFill>
          <a:schemeClr val="accent5">
            <a:tint val="40000"/>
            <a:alpha val="90000"/>
            <a:hueOff val="-6331142"/>
            <a:satOff val="0"/>
            <a:lumOff val="0"/>
            <a:alphaOff val="0"/>
          </a:schemeClr>
        </a:solidFill>
        <a:ln w="12700" cap="flat" cmpd="sng" algn="ctr">
          <a:solidFill>
            <a:schemeClr val="accent5">
              <a:tint val="40000"/>
              <a:alpha val="90000"/>
              <a:hueOff val="-6331142"/>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87614" tIns="330200" rIns="187614" bIns="330200" numCol="1" spcCol="1270" anchor="t" anchorCtr="0">
          <a:noAutofit/>
        </a:bodyPr>
        <a:lstStyle/>
        <a:p>
          <a:pPr marL="0" lvl="0" indent="0" algn="l" defTabSz="666750">
            <a:lnSpc>
              <a:spcPct val="90000"/>
            </a:lnSpc>
            <a:spcBef>
              <a:spcPct val="0"/>
            </a:spcBef>
            <a:spcAft>
              <a:spcPct val="35000"/>
            </a:spcAft>
            <a:buNone/>
          </a:pPr>
          <a:r>
            <a:rPr lang="en-US" sz="1500" kern="1200"/>
            <a:t>Ensure bags/boxes are sealed and that the shipping label is securely attached to the box.</a:t>
          </a:r>
        </a:p>
      </dsp:txBody>
      <dsp:txXfrm>
        <a:off x="5297158" y="1255477"/>
        <a:ext cx="2406420" cy="1982332"/>
      </dsp:txXfrm>
    </dsp:sp>
    <dsp:sp modelId="{68283C61-7C45-4563-B448-8AD97A425391}">
      <dsp:nvSpPr>
        <dsp:cNvPr id="0" name=""/>
        <dsp:cNvSpPr/>
      </dsp:nvSpPr>
      <dsp:spPr>
        <a:xfrm>
          <a:off x="6004785" y="330388"/>
          <a:ext cx="991166" cy="991166"/>
        </a:xfrm>
        <a:prstGeom prst="ellipse">
          <a:avLst/>
        </a:prstGeom>
        <a:gradFill rotWithShape="0">
          <a:gsLst>
            <a:gs pos="0">
              <a:schemeClr val="accent5">
                <a:hueOff val="-5547366"/>
                <a:satOff val="0"/>
                <a:lumOff val="0"/>
                <a:alphaOff val="0"/>
                <a:tint val="94000"/>
                <a:satMod val="100000"/>
                <a:lumMod val="104000"/>
              </a:schemeClr>
            </a:gs>
            <a:gs pos="69000">
              <a:schemeClr val="accent5">
                <a:hueOff val="-5547366"/>
                <a:satOff val="0"/>
                <a:lumOff val="0"/>
                <a:alphaOff val="0"/>
                <a:shade val="86000"/>
                <a:satMod val="130000"/>
                <a:lumMod val="102000"/>
              </a:schemeClr>
            </a:gs>
            <a:gs pos="100000">
              <a:schemeClr val="accent5">
                <a:hueOff val="-5547366"/>
                <a:satOff val="0"/>
                <a:lumOff val="0"/>
                <a:alphaOff val="0"/>
                <a:shade val="72000"/>
                <a:satMod val="130000"/>
                <a:lumMod val="100000"/>
              </a:schemeClr>
            </a:gs>
          </a:gsLst>
          <a:lin ang="5400000" scaled="0"/>
        </a:gradFill>
        <a:ln w="12700" cap="flat" cmpd="sng" algn="ctr">
          <a:solidFill>
            <a:schemeClr val="accent5">
              <a:hueOff val="-5547366"/>
              <a:satOff val="0"/>
              <a:lumOff val="0"/>
              <a:alphaOff val="0"/>
            </a:schemeClr>
          </a:solidFill>
          <a:prstDash val="solid"/>
        </a:ln>
        <a:effectLst>
          <a:outerShdw blurRad="50800" dist="38100" dir="5400000" sy="96000" rotWithShape="0">
            <a:srgbClr val="000000">
              <a:alpha val="54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77275" tIns="12700" rIns="77275" bIns="12700" numCol="1" spcCol="1270" anchor="ctr" anchorCtr="0">
          <a:noAutofit/>
        </a:bodyPr>
        <a:lstStyle/>
        <a:p>
          <a:pPr marL="0" lvl="0" indent="0" algn="ctr" defTabSz="2133600">
            <a:lnSpc>
              <a:spcPct val="90000"/>
            </a:lnSpc>
            <a:spcBef>
              <a:spcPct val="0"/>
            </a:spcBef>
            <a:spcAft>
              <a:spcPct val="35000"/>
            </a:spcAft>
            <a:buNone/>
          </a:pPr>
          <a:r>
            <a:rPr lang="en-US" sz="4800" kern="1200"/>
            <a:t>3</a:t>
          </a:r>
        </a:p>
      </dsp:txBody>
      <dsp:txXfrm>
        <a:off x="6149938" y="475541"/>
        <a:ext cx="700860" cy="700860"/>
      </dsp:txXfrm>
    </dsp:sp>
    <dsp:sp modelId="{89BBB20E-F60C-4DBE-B0EF-C04DB853E950}">
      <dsp:nvSpPr>
        <dsp:cNvPr id="0" name=""/>
        <dsp:cNvSpPr/>
      </dsp:nvSpPr>
      <dsp:spPr>
        <a:xfrm>
          <a:off x="5297158" y="3303816"/>
          <a:ext cx="2406420" cy="72"/>
        </a:xfrm>
        <a:prstGeom prst="rect">
          <a:avLst/>
        </a:prstGeom>
        <a:gradFill rotWithShape="0">
          <a:gsLst>
            <a:gs pos="0">
              <a:schemeClr val="accent5">
                <a:hueOff val="-6934207"/>
                <a:satOff val="0"/>
                <a:lumOff val="0"/>
                <a:alphaOff val="0"/>
                <a:tint val="94000"/>
                <a:satMod val="100000"/>
                <a:lumMod val="104000"/>
              </a:schemeClr>
            </a:gs>
            <a:gs pos="69000">
              <a:schemeClr val="accent5">
                <a:hueOff val="-6934207"/>
                <a:satOff val="0"/>
                <a:lumOff val="0"/>
                <a:alphaOff val="0"/>
                <a:shade val="86000"/>
                <a:satMod val="130000"/>
                <a:lumMod val="102000"/>
              </a:schemeClr>
            </a:gs>
            <a:gs pos="100000">
              <a:schemeClr val="accent5">
                <a:hueOff val="-6934207"/>
                <a:satOff val="0"/>
                <a:lumOff val="0"/>
                <a:alphaOff val="0"/>
                <a:shade val="72000"/>
                <a:satMod val="130000"/>
                <a:lumMod val="100000"/>
              </a:schemeClr>
            </a:gs>
          </a:gsLst>
          <a:lin ang="5400000" scaled="0"/>
        </a:gradFill>
        <a:ln w="12700" cap="flat" cmpd="sng" algn="ctr">
          <a:solidFill>
            <a:schemeClr val="accent5">
              <a:hueOff val="-6934207"/>
              <a:satOff val="0"/>
              <a:lumOff val="0"/>
              <a:alphaOff val="0"/>
            </a:schemeClr>
          </a:solidFill>
          <a:prstDash val="solid"/>
        </a:ln>
        <a:effectLst>
          <a:outerShdw blurRad="50800" dist="38100" dir="5400000" sy="96000" rotWithShape="0">
            <a:srgbClr val="000000">
              <a:alpha val="54000"/>
            </a:srgbClr>
          </a:outerShdw>
        </a:effectLst>
      </dsp:spPr>
      <dsp:style>
        <a:lnRef idx="1">
          <a:scrgbClr r="0" g="0" b="0"/>
        </a:lnRef>
        <a:fillRef idx="3">
          <a:scrgbClr r="0" g="0" b="0"/>
        </a:fillRef>
        <a:effectRef idx="2">
          <a:scrgbClr r="0" g="0" b="0"/>
        </a:effectRef>
        <a:fontRef idx="minor">
          <a:schemeClr val="lt1"/>
        </a:fontRef>
      </dsp:style>
    </dsp:sp>
    <dsp:sp modelId="{7A3C214A-E3E5-498D-95DF-9C3222CC0B96}">
      <dsp:nvSpPr>
        <dsp:cNvPr id="0" name=""/>
        <dsp:cNvSpPr/>
      </dsp:nvSpPr>
      <dsp:spPr>
        <a:xfrm>
          <a:off x="7944221" y="0"/>
          <a:ext cx="2406420" cy="3303887"/>
        </a:xfrm>
        <a:prstGeom prst="rect">
          <a:avLst/>
        </a:prstGeom>
        <a:solidFill>
          <a:schemeClr val="accent5">
            <a:tint val="40000"/>
            <a:alpha val="90000"/>
            <a:hueOff val="-9496712"/>
            <a:satOff val="0"/>
            <a:lumOff val="0"/>
            <a:alphaOff val="0"/>
          </a:schemeClr>
        </a:solidFill>
        <a:ln w="12700" cap="flat" cmpd="sng" algn="ctr">
          <a:solidFill>
            <a:schemeClr val="accent5">
              <a:tint val="40000"/>
              <a:alpha val="90000"/>
              <a:hueOff val="-9496712"/>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87614" tIns="330200" rIns="187614" bIns="330200" numCol="1" spcCol="1270" anchor="t" anchorCtr="0">
          <a:noAutofit/>
        </a:bodyPr>
        <a:lstStyle/>
        <a:p>
          <a:pPr marL="0" lvl="0" indent="0" algn="l" defTabSz="666750">
            <a:lnSpc>
              <a:spcPct val="90000"/>
            </a:lnSpc>
            <a:spcBef>
              <a:spcPct val="0"/>
            </a:spcBef>
            <a:spcAft>
              <a:spcPct val="35000"/>
            </a:spcAft>
            <a:buNone/>
          </a:pPr>
          <a:r>
            <a:rPr lang="en-US" sz="1500" kern="1200"/>
            <a:t>Do not overfill any bags/boxes to ensure safe shipment (Recommended 8-10 samples max. per bag, 2 bags max. per box).</a:t>
          </a:r>
        </a:p>
      </dsp:txBody>
      <dsp:txXfrm>
        <a:off x="7944221" y="1255477"/>
        <a:ext cx="2406420" cy="1982332"/>
      </dsp:txXfrm>
    </dsp:sp>
    <dsp:sp modelId="{A7E63C59-80DF-42A5-9FE7-0BEFEB8A1CE2}">
      <dsp:nvSpPr>
        <dsp:cNvPr id="0" name=""/>
        <dsp:cNvSpPr/>
      </dsp:nvSpPr>
      <dsp:spPr>
        <a:xfrm>
          <a:off x="8651848" y="330388"/>
          <a:ext cx="991166" cy="991166"/>
        </a:xfrm>
        <a:prstGeom prst="ellipse">
          <a:avLst/>
        </a:prstGeom>
        <a:gradFill rotWithShape="0">
          <a:gsLst>
            <a:gs pos="0">
              <a:schemeClr val="accent5">
                <a:hueOff val="-8321049"/>
                <a:satOff val="0"/>
                <a:lumOff val="0"/>
                <a:alphaOff val="0"/>
                <a:tint val="94000"/>
                <a:satMod val="100000"/>
                <a:lumMod val="104000"/>
              </a:schemeClr>
            </a:gs>
            <a:gs pos="69000">
              <a:schemeClr val="accent5">
                <a:hueOff val="-8321049"/>
                <a:satOff val="0"/>
                <a:lumOff val="0"/>
                <a:alphaOff val="0"/>
                <a:shade val="86000"/>
                <a:satMod val="130000"/>
                <a:lumMod val="102000"/>
              </a:schemeClr>
            </a:gs>
            <a:gs pos="100000">
              <a:schemeClr val="accent5">
                <a:hueOff val="-8321049"/>
                <a:satOff val="0"/>
                <a:lumOff val="0"/>
                <a:alphaOff val="0"/>
                <a:shade val="72000"/>
                <a:satMod val="130000"/>
                <a:lumMod val="100000"/>
              </a:schemeClr>
            </a:gs>
          </a:gsLst>
          <a:lin ang="5400000" scaled="0"/>
        </a:gradFill>
        <a:ln w="12700" cap="flat" cmpd="sng" algn="ctr">
          <a:solidFill>
            <a:schemeClr val="accent5">
              <a:hueOff val="-8321049"/>
              <a:satOff val="0"/>
              <a:lumOff val="0"/>
              <a:alphaOff val="0"/>
            </a:schemeClr>
          </a:solidFill>
          <a:prstDash val="solid"/>
        </a:ln>
        <a:effectLst>
          <a:outerShdw blurRad="50800" dist="38100" dir="5400000" sy="96000" rotWithShape="0">
            <a:srgbClr val="000000">
              <a:alpha val="54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77275" tIns="12700" rIns="77275" bIns="12700" numCol="1" spcCol="1270" anchor="ctr" anchorCtr="0">
          <a:noAutofit/>
        </a:bodyPr>
        <a:lstStyle/>
        <a:p>
          <a:pPr marL="0" lvl="0" indent="0" algn="ctr" defTabSz="2133600">
            <a:lnSpc>
              <a:spcPct val="90000"/>
            </a:lnSpc>
            <a:spcBef>
              <a:spcPct val="0"/>
            </a:spcBef>
            <a:spcAft>
              <a:spcPct val="35000"/>
            </a:spcAft>
            <a:buNone/>
          </a:pPr>
          <a:r>
            <a:rPr lang="en-US" sz="4800" kern="1200"/>
            <a:t>4</a:t>
          </a:r>
        </a:p>
      </dsp:txBody>
      <dsp:txXfrm>
        <a:off x="8797001" y="475541"/>
        <a:ext cx="700860" cy="700860"/>
      </dsp:txXfrm>
    </dsp:sp>
    <dsp:sp modelId="{94853DD2-4A7C-4EC8-BF65-1765071A8D62}">
      <dsp:nvSpPr>
        <dsp:cNvPr id="0" name=""/>
        <dsp:cNvSpPr/>
      </dsp:nvSpPr>
      <dsp:spPr>
        <a:xfrm>
          <a:off x="7944221" y="3303816"/>
          <a:ext cx="2406420" cy="72"/>
        </a:xfrm>
        <a:prstGeom prst="rect">
          <a:avLst/>
        </a:prstGeom>
        <a:gradFill rotWithShape="0">
          <a:gsLst>
            <a:gs pos="0">
              <a:schemeClr val="accent5">
                <a:hueOff val="-9707889"/>
                <a:satOff val="0"/>
                <a:lumOff val="0"/>
                <a:alphaOff val="0"/>
                <a:tint val="94000"/>
                <a:satMod val="100000"/>
                <a:lumMod val="104000"/>
              </a:schemeClr>
            </a:gs>
            <a:gs pos="69000">
              <a:schemeClr val="accent5">
                <a:hueOff val="-9707889"/>
                <a:satOff val="0"/>
                <a:lumOff val="0"/>
                <a:alphaOff val="0"/>
                <a:shade val="86000"/>
                <a:satMod val="130000"/>
                <a:lumMod val="102000"/>
              </a:schemeClr>
            </a:gs>
            <a:gs pos="100000">
              <a:schemeClr val="accent5">
                <a:hueOff val="-9707889"/>
                <a:satOff val="0"/>
                <a:lumOff val="0"/>
                <a:alphaOff val="0"/>
                <a:shade val="72000"/>
                <a:satMod val="130000"/>
                <a:lumMod val="100000"/>
              </a:schemeClr>
            </a:gs>
          </a:gsLst>
          <a:lin ang="5400000" scaled="0"/>
        </a:gradFill>
        <a:ln w="12700" cap="flat" cmpd="sng" algn="ctr">
          <a:solidFill>
            <a:schemeClr val="accent5">
              <a:hueOff val="-9707889"/>
              <a:satOff val="0"/>
              <a:lumOff val="0"/>
              <a:alphaOff val="0"/>
            </a:schemeClr>
          </a:solidFill>
          <a:prstDash val="solid"/>
        </a:ln>
        <a:effectLst>
          <a:outerShdw blurRad="50800" dist="38100" dir="5400000" sy="96000" rotWithShape="0">
            <a:srgbClr val="000000">
              <a:alpha val="54000"/>
            </a:srgbClr>
          </a:outerShdw>
        </a:effectLst>
      </dsp:spPr>
      <dsp:style>
        <a:lnRef idx="1">
          <a:scrgbClr r="0" g="0" b="0"/>
        </a:lnRef>
        <a:fillRef idx="3">
          <a:scrgbClr r="0" g="0" b="0"/>
        </a:fillRef>
        <a:effectRef idx="2">
          <a:scrgbClr r="0" g="0" b="0"/>
        </a:effectRef>
        <a:fontRef idx="minor">
          <a:schemeClr val="lt1"/>
        </a:fontRef>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8A47D3-3DC2-4DF3-8817-DE7B695BF140}">
      <dsp:nvSpPr>
        <dsp:cNvPr id="0" name=""/>
        <dsp:cNvSpPr/>
      </dsp:nvSpPr>
      <dsp:spPr>
        <a:xfrm>
          <a:off x="1108166" y="12"/>
          <a:ext cx="2542919" cy="1525751"/>
        </a:xfrm>
        <a:prstGeom prst="rect">
          <a:avLst/>
        </a:prstGeom>
        <a:gradFill rotWithShape="0">
          <a:gsLst>
            <a:gs pos="0">
              <a:schemeClr val="accent2">
                <a:hueOff val="0"/>
                <a:satOff val="0"/>
                <a:lumOff val="0"/>
                <a:alphaOff val="0"/>
                <a:tint val="94000"/>
                <a:satMod val="100000"/>
                <a:lumMod val="104000"/>
              </a:schemeClr>
            </a:gs>
            <a:gs pos="69000">
              <a:schemeClr val="accent2">
                <a:hueOff val="0"/>
                <a:satOff val="0"/>
                <a:lumOff val="0"/>
                <a:alphaOff val="0"/>
                <a:shade val="86000"/>
                <a:satMod val="130000"/>
                <a:lumMod val="102000"/>
              </a:schemeClr>
            </a:gs>
            <a:gs pos="100000">
              <a:schemeClr val="accent2">
                <a:hueOff val="0"/>
                <a:satOff val="0"/>
                <a:lumOff val="0"/>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Broken/Missing security seal</a:t>
          </a:r>
        </a:p>
      </dsp:txBody>
      <dsp:txXfrm>
        <a:off x="1108166" y="12"/>
        <a:ext cx="2542919" cy="1525751"/>
      </dsp:txXfrm>
    </dsp:sp>
    <dsp:sp modelId="{9B921F88-9F67-45DA-8292-1B3D0615BB0D}">
      <dsp:nvSpPr>
        <dsp:cNvPr id="0" name=""/>
        <dsp:cNvSpPr/>
      </dsp:nvSpPr>
      <dsp:spPr>
        <a:xfrm>
          <a:off x="3905377" y="12"/>
          <a:ext cx="2542919" cy="1525751"/>
        </a:xfrm>
        <a:prstGeom prst="rect">
          <a:avLst/>
        </a:prstGeom>
        <a:gradFill rotWithShape="0">
          <a:gsLst>
            <a:gs pos="0">
              <a:schemeClr val="accent2">
                <a:hueOff val="-346106"/>
                <a:satOff val="181"/>
                <a:lumOff val="0"/>
                <a:alphaOff val="0"/>
                <a:tint val="94000"/>
                <a:satMod val="100000"/>
                <a:lumMod val="104000"/>
              </a:schemeClr>
            </a:gs>
            <a:gs pos="69000">
              <a:schemeClr val="accent2">
                <a:hueOff val="-346106"/>
                <a:satOff val="181"/>
                <a:lumOff val="0"/>
                <a:alphaOff val="0"/>
                <a:shade val="86000"/>
                <a:satMod val="130000"/>
                <a:lumMod val="102000"/>
              </a:schemeClr>
            </a:gs>
            <a:gs pos="100000">
              <a:schemeClr val="accent2">
                <a:hueOff val="-346106"/>
                <a:satOff val="181"/>
                <a:lumOff val="0"/>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Improperly filled out CoC</a:t>
          </a:r>
        </a:p>
      </dsp:txBody>
      <dsp:txXfrm>
        <a:off x="3905377" y="12"/>
        <a:ext cx="2542919" cy="1525751"/>
      </dsp:txXfrm>
    </dsp:sp>
    <dsp:sp modelId="{8D35BB8B-20F2-450D-9EEA-CA1FED7471C9}">
      <dsp:nvSpPr>
        <dsp:cNvPr id="0" name=""/>
        <dsp:cNvSpPr/>
      </dsp:nvSpPr>
      <dsp:spPr>
        <a:xfrm>
          <a:off x="6702589" y="12"/>
          <a:ext cx="2542919" cy="1525751"/>
        </a:xfrm>
        <a:prstGeom prst="rect">
          <a:avLst/>
        </a:prstGeom>
        <a:gradFill rotWithShape="0">
          <a:gsLst>
            <a:gs pos="0">
              <a:schemeClr val="accent2">
                <a:hueOff val="-692212"/>
                <a:satOff val="362"/>
                <a:lumOff val="0"/>
                <a:alphaOff val="0"/>
                <a:tint val="94000"/>
                <a:satMod val="100000"/>
                <a:lumMod val="104000"/>
              </a:schemeClr>
            </a:gs>
            <a:gs pos="69000">
              <a:schemeClr val="accent2">
                <a:hueOff val="-692212"/>
                <a:satOff val="362"/>
                <a:lumOff val="0"/>
                <a:alphaOff val="0"/>
                <a:shade val="86000"/>
                <a:satMod val="130000"/>
                <a:lumMod val="102000"/>
              </a:schemeClr>
            </a:gs>
            <a:gs pos="100000">
              <a:schemeClr val="accent2">
                <a:hueOff val="-692212"/>
                <a:satOff val="362"/>
                <a:lumOff val="0"/>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No defendant/offender signature</a:t>
          </a:r>
        </a:p>
      </dsp:txBody>
      <dsp:txXfrm>
        <a:off x="6702589" y="12"/>
        <a:ext cx="2542919" cy="1525751"/>
      </dsp:txXfrm>
    </dsp:sp>
    <dsp:sp modelId="{B7AF4712-EFB3-488C-9B88-BA0F8F276C08}">
      <dsp:nvSpPr>
        <dsp:cNvPr id="0" name=""/>
        <dsp:cNvSpPr/>
      </dsp:nvSpPr>
      <dsp:spPr>
        <a:xfrm>
          <a:off x="1108166" y="1780055"/>
          <a:ext cx="2542919" cy="1525751"/>
        </a:xfrm>
        <a:prstGeom prst="rect">
          <a:avLst/>
        </a:prstGeom>
        <a:gradFill rotWithShape="0">
          <a:gsLst>
            <a:gs pos="0">
              <a:schemeClr val="accent2">
                <a:hueOff val="-1038319"/>
                <a:satOff val="542"/>
                <a:lumOff val="0"/>
                <a:alphaOff val="0"/>
                <a:tint val="94000"/>
                <a:satMod val="100000"/>
                <a:lumMod val="104000"/>
              </a:schemeClr>
            </a:gs>
            <a:gs pos="69000">
              <a:schemeClr val="accent2">
                <a:hueOff val="-1038319"/>
                <a:satOff val="542"/>
                <a:lumOff val="0"/>
                <a:alphaOff val="0"/>
                <a:shade val="86000"/>
                <a:satMod val="130000"/>
                <a:lumMod val="102000"/>
              </a:schemeClr>
            </a:gs>
            <a:gs pos="100000">
              <a:schemeClr val="accent2">
                <a:hueOff val="-1038319"/>
                <a:satOff val="542"/>
                <a:lumOff val="0"/>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No collector signature</a:t>
          </a:r>
        </a:p>
      </dsp:txBody>
      <dsp:txXfrm>
        <a:off x="1108166" y="1780055"/>
        <a:ext cx="2542919" cy="1525751"/>
      </dsp:txXfrm>
    </dsp:sp>
    <dsp:sp modelId="{4A7C706B-BA08-469B-87C6-7C1E0A63D2BF}">
      <dsp:nvSpPr>
        <dsp:cNvPr id="0" name=""/>
        <dsp:cNvSpPr/>
      </dsp:nvSpPr>
      <dsp:spPr>
        <a:xfrm>
          <a:off x="3905377" y="1780055"/>
          <a:ext cx="2542919" cy="1525751"/>
        </a:xfrm>
        <a:prstGeom prst="rect">
          <a:avLst/>
        </a:prstGeom>
        <a:gradFill rotWithShape="0">
          <a:gsLst>
            <a:gs pos="0">
              <a:schemeClr val="accent2">
                <a:hueOff val="-1384425"/>
                <a:satOff val="723"/>
                <a:lumOff val="0"/>
                <a:alphaOff val="0"/>
                <a:tint val="94000"/>
                <a:satMod val="100000"/>
                <a:lumMod val="104000"/>
              </a:schemeClr>
            </a:gs>
            <a:gs pos="69000">
              <a:schemeClr val="accent2">
                <a:hueOff val="-1384425"/>
                <a:satOff val="723"/>
                <a:lumOff val="0"/>
                <a:alphaOff val="0"/>
                <a:shade val="86000"/>
                <a:satMod val="130000"/>
                <a:lumMod val="102000"/>
              </a:schemeClr>
            </a:gs>
            <a:gs pos="100000">
              <a:schemeClr val="accent2">
                <a:hueOff val="-1384425"/>
                <a:satOff val="723"/>
                <a:lumOff val="0"/>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Non-matching bar codes on urine cup and chain of custody form</a:t>
          </a:r>
        </a:p>
      </dsp:txBody>
      <dsp:txXfrm>
        <a:off x="3905377" y="1780055"/>
        <a:ext cx="2542919" cy="1525751"/>
      </dsp:txXfrm>
    </dsp:sp>
    <dsp:sp modelId="{B4D1C64D-9465-4912-AC01-4F7045785030}">
      <dsp:nvSpPr>
        <dsp:cNvPr id="0" name=""/>
        <dsp:cNvSpPr/>
      </dsp:nvSpPr>
      <dsp:spPr>
        <a:xfrm>
          <a:off x="6702589" y="1780055"/>
          <a:ext cx="2542919" cy="1525751"/>
        </a:xfrm>
        <a:prstGeom prst="rect">
          <a:avLst/>
        </a:prstGeom>
        <a:gradFill rotWithShape="0">
          <a:gsLst>
            <a:gs pos="0">
              <a:schemeClr val="accent2">
                <a:hueOff val="-1730531"/>
                <a:satOff val="904"/>
                <a:lumOff val="0"/>
                <a:alphaOff val="0"/>
                <a:tint val="94000"/>
                <a:satMod val="100000"/>
                <a:lumMod val="104000"/>
              </a:schemeClr>
            </a:gs>
            <a:gs pos="69000">
              <a:schemeClr val="accent2">
                <a:hueOff val="-1730531"/>
                <a:satOff val="904"/>
                <a:lumOff val="0"/>
                <a:alphaOff val="0"/>
                <a:shade val="86000"/>
                <a:satMod val="130000"/>
                <a:lumMod val="102000"/>
              </a:schemeClr>
            </a:gs>
            <a:gs pos="100000">
              <a:schemeClr val="accent2">
                <a:hueOff val="-1730531"/>
                <a:satOff val="904"/>
                <a:lumOff val="0"/>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Excessive leakage resulting in insufficient volume of sample, (less than 30ml) </a:t>
          </a:r>
        </a:p>
      </dsp:txBody>
      <dsp:txXfrm>
        <a:off x="6702589" y="1780055"/>
        <a:ext cx="2542919" cy="1525751"/>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6.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9E13E65-4D8A-4C3F-BC64-0E6F22F1EEB3}" type="datetimeFigureOut">
              <a:rPr lang="en-US" smtClean="0"/>
              <a:t>5/25/2023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050325-F677-487E-AD5D-1DB847509A8D}" type="slidenum">
              <a:rPr lang="en-US" smtClean="0"/>
              <a:t>‹#›</a:t>
            </a:fld>
            <a:endParaRPr lang="en-US"/>
          </a:p>
        </p:txBody>
      </p:sp>
    </p:spTree>
    <p:extLst>
      <p:ext uri="{BB962C8B-B14F-4D97-AF65-F5344CB8AC3E}">
        <p14:creationId xmlns:p14="http://schemas.microsoft.com/office/powerpoint/2010/main" val="20973973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9E13E65-4D8A-4C3F-BC64-0E6F22F1EEB3}" type="datetimeFigureOut">
              <a:rPr lang="en-US" smtClean="0"/>
              <a:t>5/25/2023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050325-F677-487E-AD5D-1DB847509A8D}" type="slidenum">
              <a:rPr lang="en-US" smtClean="0"/>
              <a:t>‹#›</a:t>
            </a:fld>
            <a:endParaRPr lang="en-US"/>
          </a:p>
        </p:txBody>
      </p:sp>
    </p:spTree>
    <p:extLst>
      <p:ext uri="{BB962C8B-B14F-4D97-AF65-F5344CB8AC3E}">
        <p14:creationId xmlns:p14="http://schemas.microsoft.com/office/powerpoint/2010/main" val="17766021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9E13E65-4D8A-4C3F-BC64-0E6F22F1EEB3}" type="datetimeFigureOut">
              <a:rPr lang="en-US" smtClean="0"/>
              <a:t>5/25/2023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050325-F677-487E-AD5D-1DB847509A8D}" type="slidenum">
              <a:rPr lang="en-US" smtClean="0"/>
              <a:t>‹#›</a:t>
            </a:fld>
            <a:endParaRPr lang="en-US"/>
          </a:p>
        </p:txBody>
      </p:sp>
    </p:spTree>
    <p:extLst>
      <p:ext uri="{BB962C8B-B14F-4D97-AF65-F5344CB8AC3E}">
        <p14:creationId xmlns:p14="http://schemas.microsoft.com/office/powerpoint/2010/main" val="18396987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9E13E65-4D8A-4C3F-BC64-0E6F22F1EEB3}" type="datetimeFigureOut">
              <a:rPr lang="en-US" smtClean="0"/>
              <a:t>5/25/2023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050325-F677-487E-AD5D-1DB847509A8D}" type="slidenum">
              <a:rPr lang="en-US" smtClean="0"/>
              <a:t>‹#›</a:t>
            </a:fld>
            <a:endParaRPr lang="en-US"/>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5213673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9E13E65-4D8A-4C3F-BC64-0E6F22F1EEB3}" type="datetimeFigureOut">
              <a:rPr lang="en-US" smtClean="0"/>
              <a:t>5/25/2023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050325-F677-487E-AD5D-1DB847509A8D}" type="slidenum">
              <a:rPr lang="en-US" smtClean="0"/>
              <a:t>‹#›</a:t>
            </a:fld>
            <a:endParaRPr lang="en-US"/>
          </a:p>
        </p:txBody>
      </p:sp>
    </p:spTree>
    <p:extLst>
      <p:ext uri="{BB962C8B-B14F-4D97-AF65-F5344CB8AC3E}">
        <p14:creationId xmlns:p14="http://schemas.microsoft.com/office/powerpoint/2010/main" val="15271752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99E13E65-4D8A-4C3F-BC64-0E6F22F1EEB3}" type="datetimeFigureOut">
              <a:rPr lang="en-US" smtClean="0"/>
              <a:t>5/25/2023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050325-F677-487E-AD5D-1DB847509A8D}" type="slidenum">
              <a:rPr lang="en-US" smtClean="0"/>
              <a:t>‹#›</a:t>
            </a:fld>
            <a:endParaRPr lang="en-US"/>
          </a:p>
        </p:txBody>
      </p:sp>
    </p:spTree>
    <p:extLst>
      <p:ext uri="{BB962C8B-B14F-4D97-AF65-F5344CB8AC3E}">
        <p14:creationId xmlns:p14="http://schemas.microsoft.com/office/powerpoint/2010/main" val="10548022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99E13E65-4D8A-4C3F-BC64-0E6F22F1EEB3}" type="datetimeFigureOut">
              <a:rPr lang="en-US" smtClean="0"/>
              <a:t>5/25/2023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050325-F677-487E-AD5D-1DB847509A8D}" type="slidenum">
              <a:rPr lang="en-US" smtClean="0"/>
              <a:t>‹#›</a:t>
            </a:fld>
            <a:endParaRPr lang="en-US"/>
          </a:p>
        </p:txBody>
      </p:sp>
    </p:spTree>
    <p:extLst>
      <p:ext uri="{BB962C8B-B14F-4D97-AF65-F5344CB8AC3E}">
        <p14:creationId xmlns:p14="http://schemas.microsoft.com/office/powerpoint/2010/main" val="27735628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E13E65-4D8A-4C3F-BC64-0E6F22F1EEB3}" type="datetimeFigureOut">
              <a:rPr lang="en-US" smtClean="0"/>
              <a:t>5/25/2023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050325-F677-487E-AD5D-1DB847509A8D}" type="slidenum">
              <a:rPr lang="en-US" smtClean="0"/>
              <a:t>‹#›</a:t>
            </a:fld>
            <a:endParaRPr lang="en-US"/>
          </a:p>
        </p:txBody>
      </p:sp>
    </p:spTree>
    <p:extLst>
      <p:ext uri="{BB962C8B-B14F-4D97-AF65-F5344CB8AC3E}">
        <p14:creationId xmlns:p14="http://schemas.microsoft.com/office/powerpoint/2010/main" val="39970190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E13E65-4D8A-4C3F-BC64-0E6F22F1EEB3}" type="datetimeFigureOut">
              <a:rPr lang="en-US" smtClean="0"/>
              <a:t>5/25/2023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050325-F677-487E-AD5D-1DB847509A8D}" type="slidenum">
              <a:rPr lang="en-US" smtClean="0"/>
              <a:t>‹#›</a:t>
            </a:fld>
            <a:endParaRPr lang="en-US"/>
          </a:p>
        </p:txBody>
      </p:sp>
    </p:spTree>
    <p:extLst>
      <p:ext uri="{BB962C8B-B14F-4D97-AF65-F5344CB8AC3E}">
        <p14:creationId xmlns:p14="http://schemas.microsoft.com/office/powerpoint/2010/main" val="24633635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E13E65-4D8A-4C3F-BC64-0E6F22F1EEB3}" type="datetimeFigureOut">
              <a:rPr lang="en-US" smtClean="0"/>
              <a:t>5/25/2023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050325-F677-487E-AD5D-1DB847509A8D}" type="slidenum">
              <a:rPr lang="en-US" smtClean="0"/>
              <a:t>‹#›</a:t>
            </a:fld>
            <a:endParaRPr lang="en-US"/>
          </a:p>
        </p:txBody>
      </p:sp>
    </p:spTree>
    <p:extLst>
      <p:ext uri="{BB962C8B-B14F-4D97-AF65-F5344CB8AC3E}">
        <p14:creationId xmlns:p14="http://schemas.microsoft.com/office/powerpoint/2010/main" val="36099054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9E13E65-4D8A-4C3F-BC64-0E6F22F1EEB3}" type="datetimeFigureOut">
              <a:rPr lang="en-US" smtClean="0"/>
              <a:t>5/25/2023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050325-F677-487E-AD5D-1DB847509A8D}" type="slidenum">
              <a:rPr lang="en-US" smtClean="0"/>
              <a:t>‹#›</a:t>
            </a:fld>
            <a:endParaRPr lang="en-US"/>
          </a:p>
        </p:txBody>
      </p:sp>
    </p:spTree>
    <p:extLst>
      <p:ext uri="{BB962C8B-B14F-4D97-AF65-F5344CB8AC3E}">
        <p14:creationId xmlns:p14="http://schemas.microsoft.com/office/powerpoint/2010/main" val="40305381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9E13E65-4D8A-4C3F-BC64-0E6F22F1EEB3}" type="datetimeFigureOut">
              <a:rPr lang="en-US" smtClean="0"/>
              <a:t>5/25/2023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050325-F677-487E-AD5D-1DB847509A8D}" type="slidenum">
              <a:rPr lang="en-US" smtClean="0"/>
              <a:t>‹#›</a:t>
            </a:fld>
            <a:endParaRPr lang="en-US"/>
          </a:p>
        </p:txBody>
      </p:sp>
    </p:spTree>
    <p:extLst>
      <p:ext uri="{BB962C8B-B14F-4D97-AF65-F5344CB8AC3E}">
        <p14:creationId xmlns:p14="http://schemas.microsoft.com/office/powerpoint/2010/main" val="23690802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9E13E65-4D8A-4C3F-BC64-0E6F22F1EEB3}" type="datetimeFigureOut">
              <a:rPr lang="en-US" smtClean="0"/>
              <a:t>5/25/2023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050325-F677-487E-AD5D-1DB847509A8D}" type="slidenum">
              <a:rPr lang="en-US" smtClean="0"/>
              <a:t>‹#›</a:t>
            </a:fld>
            <a:endParaRPr lang="en-US"/>
          </a:p>
        </p:txBody>
      </p:sp>
    </p:spTree>
    <p:extLst>
      <p:ext uri="{BB962C8B-B14F-4D97-AF65-F5344CB8AC3E}">
        <p14:creationId xmlns:p14="http://schemas.microsoft.com/office/powerpoint/2010/main" val="39268024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9E13E65-4D8A-4C3F-BC64-0E6F22F1EEB3}" type="datetimeFigureOut">
              <a:rPr lang="en-US" smtClean="0"/>
              <a:t>5/25/2023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050325-F677-487E-AD5D-1DB847509A8D}" type="slidenum">
              <a:rPr lang="en-US" smtClean="0"/>
              <a:t>‹#›</a:t>
            </a:fld>
            <a:endParaRPr lang="en-US"/>
          </a:p>
        </p:txBody>
      </p:sp>
    </p:spTree>
    <p:extLst>
      <p:ext uri="{BB962C8B-B14F-4D97-AF65-F5344CB8AC3E}">
        <p14:creationId xmlns:p14="http://schemas.microsoft.com/office/powerpoint/2010/main" val="35209248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E13E65-4D8A-4C3F-BC64-0E6F22F1EEB3}" type="datetimeFigureOut">
              <a:rPr lang="en-US" smtClean="0"/>
              <a:t>5/25/2023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050325-F677-487E-AD5D-1DB847509A8D}" type="slidenum">
              <a:rPr lang="en-US" smtClean="0"/>
              <a:t>‹#›</a:t>
            </a:fld>
            <a:endParaRPr lang="en-US"/>
          </a:p>
        </p:txBody>
      </p:sp>
    </p:spTree>
    <p:extLst>
      <p:ext uri="{BB962C8B-B14F-4D97-AF65-F5344CB8AC3E}">
        <p14:creationId xmlns:p14="http://schemas.microsoft.com/office/powerpoint/2010/main" val="26611732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9E13E65-4D8A-4C3F-BC64-0E6F22F1EEB3}" type="datetimeFigureOut">
              <a:rPr lang="en-US" smtClean="0"/>
              <a:t>5/25/2023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050325-F677-487E-AD5D-1DB847509A8D}" type="slidenum">
              <a:rPr lang="en-US" smtClean="0"/>
              <a:t>‹#›</a:t>
            </a:fld>
            <a:endParaRPr lang="en-US"/>
          </a:p>
        </p:txBody>
      </p:sp>
    </p:spTree>
    <p:extLst>
      <p:ext uri="{BB962C8B-B14F-4D97-AF65-F5344CB8AC3E}">
        <p14:creationId xmlns:p14="http://schemas.microsoft.com/office/powerpoint/2010/main" val="31610688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9E13E65-4D8A-4C3F-BC64-0E6F22F1EEB3}" type="datetimeFigureOut">
              <a:rPr lang="en-US" smtClean="0"/>
              <a:t>5/25/2023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050325-F677-487E-AD5D-1DB847509A8D}" type="slidenum">
              <a:rPr lang="en-US" smtClean="0"/>
              <a:t>‹#›</a:t>
            </a:fld>
            <a:endParaRPr lang="en-US"/>
          </a:p>
        </p:txBody>
      </p:sp>
    </p:spTree>
    <p:extLst>
      <p:ext uri="{BB962C8B-B14F-4D97-AF65-F5344CB8AC3E}">
        <p14:creationId xmlns:p14="http://schemas.microsoft.com/office/powerpoint/2010/main" val="610779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99E13E65-4D8A-4C3F-BC64-0E6F22F1EEB3}" type="datetimeFigureOut">
              <a:rPr lang="en-US" smtClean="0"/>
              <a:t>5/25/2023</a:t>
            </a:fld>
            <a:endParaRPr lang="en-US"/>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4C050325-F677-487E-AD5D-1DB847509A8D}" type="slidenum">
              <a:rPr lang="en-US" smtClean="0"/>
              <a:t>‹#›</a:t>
            </a:fld>
            <a:endParaRPr lang="en-US"/>
          </a:p>
        </p:txBody>
      </p:sp>
    </p:spTree>
    <p:extLst>
      <p:ext uri="{BB962C8B-B14F-4D97-AF65-F5344CB8AC3E}">
        <p14:creationId xmlns:p14="http://schemas.microsoft.com/office/powerpoint/2010/main" val="2348081481"/>
      </p:ext>
    </p:extLst>
  </p:cSld>
  <p:clrMap bg1="dk1" tx1="lt1" bg2="dk2" tx2="lt2" accent1="accent1" accent2="accent2" accent3="accent3" accent4="accent4" accent5="accent5" accent6="accent6" hlink="hlink" folHlink="folHlink"/>
  <p:sldLayoutIdLst>
    <p:sldLayoutId id="2147484097" r:id="rId1"/>
    <p:sldLayoutId id="2147484098" r:id="rId2"/>
    <p:sldLayoutId id="2147484099" r:id="rId3"/>
    <p:sldLayoutId id="2147484100" r:id="rId4"/>
    <p:sldLayoutId id="2147484101" r:id="rId5"/>
    <p:sldLayoutId id="2147484102" r:id="rId6"/>
    <p:sldLayoutId id="2147484103" r:id="rId7"/>
    <p:sldLayoutId id="2147484104" r:id="rId8"/>
    <p:sldLayoutId id="2147484105" r:id="rId9"/>
    <p:sldLayoutId id="2147484106" r:id="rId10"/>
    <p:sldLayoutId id="2147484107" r:id="rId11"/>
    <p:sldLayoutId id="2147484108" r:id="rId12"/>
    <p:sldLayoutId id="2147484109" r:id="rId13"/>
    <p:sldLayoutId id="2147484110" r:id="rId14"/>
    <p:sldLayoutId id="2147484111" r:id="rId15"/>
    <p:sldLayoutId id="2147484112" r:id="rId16"/>
    <p:sldLayoutId id="2147484113"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www.usps.com/" TargetMode="Externa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mailto:ILNPTdb_UA_FTA_Notifications@ilnpt.uscourts.gov" TargetMode="Externa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828E2-5B35-4226-B72D-93DF061C784A}"/>
              </a:ext>
            </a:extLst>
          </p:cNvPr>
          <p:cNvSpPr>
            <a:spLocks noGrp="1"/>
          </p:cNvSpPr>
          <p:nvPr>
            <p:ph type="ctrTitle"/>
          </p:nvPr>
        </p:nvSpPr>
        <p:spPr>
          <a:xfrm>
            <a:off x="913795" y="643467"/>
            <a:ext cx="5855973" cy="3585834"/>
          </a:xfrm>
        </p:spPr>
        <p:txBody>
          <a:bodyPr>
            <a:normAutofit/>
          </a:bodyPr>
          <a:lstStyle/>
          <a:p>
            <a:pPr algn="l"/>
            <a:r>
              <a:rPr lang="en-US" sz="6000" dirty="0"/>
              <a:t>Urine Collection Procedures</a:t>
            </a:r>
          </a:p>
        </p:txBody>
      </p:sp>
      <p:sp>
        <p:nvSpPr>
          <p:cNvPr id="3" name="Subtitle 2">
            <a:extLst>
              <a:ext uri="{FF2B5EF4-FFF2-40B4-BE49-F238E27FC236}">
                <a16:creationId xmlns:a16="http://schemas.microsoft.com/office/drawing/2014/main" id="{B5615821-D1DD-4B6F-9B85-0C6DFA324D97}"/>
              </a:ext>
            </a:extLst>
          </p:cNvPr>
          <p:cNvSpPr>
            <a:spLocks noGrp="1"/>
          </p:cNvSpPr>
          <p:nvPr>
            <p:ph type="subTitle" idx="1"/>
          </p:nvPr>
        </p:nvSpPr>
        <p:spPr>
          <a:xfrm>
            <a:off x="913794" y="4872767"/>
            <a:ext cx="9600217" cy="1424165"/>
          </a:xfrm>
        </p:spPr>
        <p:txBody>
          <a:bodyPr>
            <a:normAutofit/>
          </a:bodyPr>
          <a:lstStyle/>
          <a:p>
            <a:pPr algn="l"/>
            <a:r>
              <a:rPr lang="en-US" sz="3200" dirty="0"/>
              <a:t>U.S. Probation and Pretrial Services</a:t>
            </a:r>
          </a:p>
          <a:p>
            <a:pPr algn="l"/>
            <a:r>
              <a:rPr lang="en-US" sz="3200" dirty="0"/>
              <a:t>Northern District of Illinois </a:t>
            </a:r>
          </a:p>
        </p:txBody>
      </p:sp>
      <p:pic>
        <p:nvPicPr>
          <p:cNvPr id="6" name="Picture 6">
            <a:extLst>
              <a:ext uri="{FF2B5EF4-FFF2-40B4-BE49-F238E27FC236}">
                <a16:creationId xmlns:a16="http://schemas.microsoft.com/office/drawing/2014/main" id="{AAFB1656-2B8B-4519-8244-F52B80319F8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44" r="-1"/>
          <a:stretch/>
        </p:blipFill>
        <p:spPr bwMode="auto">
          <a:xfrm>
            <a:off x="7154562" y="643467"/>
            <a:ext cx="4370778" cy="4281488"/>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536190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B52D37-2498-4B9A-AA63-BC4039CD6D71}"/>
              </a:ext>
            </a:extLst>
          </p:cNvPr>
          <p:cNvSpPr>
            <a:spLocks noGrp="1"/>
          </p:cNvSpPr>
          <p:nvPr>
            <p:ph type="title"/>
          </p:nvPr>
        </p:nvSpPr>
        <p:spPr>
          <a:xfrm>
            <a:off x="941942" y="2995998"/>
            <a:ext cx="3932237" cy="1310846"/>
          </a:xfrm>
        </p:spPr>
        <p:txBody>
          <a:bodyPr>
            <a:normAutofit fontScale="90000"/>
          </a:bodyPr>
          <a:lstStyle/>
          <a:p>
            <a:r>
              <a:rPr lang="en-US" dirty="0"/>
              <a:t>Sample release of information form</a:t>
            </a:r>
            <a:br>
              <a:rPr lang="en-US" dirty="0"/>
            </a:br>
            <a:br>
              <a:rPr lang="en-US" dirty="0">
                <a:solidFill>
                  <a:schemeClr val="accent5"/>
                </a:solidFill>
              </a:rPr>
            </a:br>
            <a:r>
              <a:rPr lang="en-US" dirty="0">
                <a:solidFill>
                  <a:schemeClr val="accent5"/>
                </a:solidFill>
              </a:rPr>
              <a:t>BOTH Probation and Pretrial Services</a:t>
            </a:r>
          </a:p>
        </p:txBody>
      </p:sp>
      <p:pic>
        <p:nvPicPr>
          <p:cNvPr id="5" name="Content Placeholder 6">
            <a:extLst>
              <a:ext uri="{FF2B5EF4-FFF2-40B4-BE49-F238E27FC236}">
                <a16:creationId xmlns:a16="http://schemas.microsoft.com/office/drawing/2014/main" id="{C9A5821F-CEC5-411B-8574-EA9CEB59D791}"/>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b="11544"/>
          <a:stretch/>
        </p:blipFill>
        <p:spPr>
          <a:xfrm>
            <a:off x="5820032" y="64984"/>
            <a:ext cx="5887876" cy="6739970"/>
          </a:xfrm>
        </p:spPr>
      </p:pic>
    </p:spTree>
    <p:extLst>
      <p:ext uri="{BB962C8B-B14F-4D97-AF65-F5344CB8AC3E}">
        <p14:creationId xmlns:p14="http://schemas.microsoft.com/office/powerpoint/2010/main" val="22498005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B52D37-2498-4B9A-AA63-BC4039CD6D71}"/>
              </a:ext>
            </a:extLst>
          </p:cNvPr>
          <p:cNvSpPr>
            <a:spLocks noGrp="1"/>
          </p:cNvSpPr>
          <p:nvPr>
            <p:ph type="title"/>
          </p:nvPr>
        </p:nvSpPr>
        <p:spPr>
          <a:xfrm>
            <a:off x="1065509" y="1087394"/>
            <a:ext cx="4235540" cy="1025591"/>
          </a:xfrm>
        </p:spPr>
        <p:txBody>
          <a:bodyPr>
            <a:normAutofit fontScale="90000"/>
          </a:bodyPr>
          <a:lstStyle/>
          <a:p>
            <a:r>
              <a:rPr lang="en-US" dirty="0"/>
              <a:t>SAMPLE Probation 45 Form</a:t>
            </a:r>
            <a:br>
              <a:rPr lang="en-US" dirty="0"/>
            </a:br>
            <a:br>
              <a:rPr lang="en-US" dirty="0"/>
            </a:br>
            <a:r>
              <a:rPr lang="en-US" dirty="0">
                <a:solidFill>
                  <a:schemeClr val="accent5"/>
                </a:solidFill>
              </a:rPr>
              <a:t>BOTH</a:t>
            </a:r>
            <a:r>
              <a:rPr lang="en-US" dirty="0"/>
              <a:t> </a:t>
            </a:r>
            <a:r>
              <a:rPr lang="en-US" dirty="0">
                <a:solidFill>
                  <a:schemeClr val="accent5"/>
                </a:solidFill>
              </a:rPr>
              <a:t>Probation and Pretrial services </a:t>
            </a:r>
          </a:p>
        </p:txBody>
      </p:sp>
      <p:pic>
        <p:nvPicPr>
          <p:cNvPr id="7" name="Picture 2">
            <a:extLst>
              <a:ext uri="{FF2B5EF4-FFF2-40B4-BE49-F238E27FC236}">
                <a16:creationId xmlns:a16="http://schemas.microsoft.com/office/drawing/2014/main" id="{9424F6A6-6BEC-4172-BF9F-958BCCC576C2}"/>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b="24148"/>
          <a:stretch/>
        </p:blipFill>
        <p:spPr>
          <a:xfrm>
            <a:off x="6231924" y="193892"/>
            <a:ext cx="5581135" cy="6470216"/>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a:extLst>
              <a:ext uri="{FF2B5EF4-FFF2-40B4-BE49-F238E27FC236}">
                <a16:creationId xmlns:a16="http://schemas.microsoft.com/office/drawing/2014/main" id="{9B2145F8-39E5-4C3D-B65D-B2FC94E66368}"/>
              </a:ext>
            </a:extLst>
          </p:cNvPr>
          <p:cNvSpPr txBox="1"/>
          <p:nvPr/>
        </p:nvSpPr>
        <p:spPr>
          <a:xfrm>
            <a:off x="324750" y="2224216"/>
            <a:ext cx="5717059" cy="2862322"/>
          </a:xfrm>
          <a:prstGeom prst="rect">
            <a:avLst/>
          </a:prstGeom>
          <a:noFill/>
        </p:spPr>
        <p:txBody>
          <a:bodyPr wrap="square" rtlCol="0">
            <a:spAutoFit/>
          </a:bodyPr>
          <a:lstStyle/>
          <a:p>
            <a:r>
              <a:rPr lang="en-US" sz="2000" dirty="0"/>
              <a:t>Form will include the following information: </a:t>
            </a:r>
          </a:p>
          <a:p>
            <a:endParaRPr lang="en-US" sz="2000" dirty="0"/>
          </a:p>
          <a:p>
            <a:pPr marL="285750" indent="-285750">
              <a:buFont typeface="Arial" panose="020B0604020202020204" pitchFamily="34" charset="0"/>
              <a:buChar char="•"/>
            </a:pPr>
            <a:r>
              <a:rPr lang="en-US" altLang="en-US" sz="2000" dirty="0"/>
              <a:t>Client Identifying Information </a:t>
            </a:r>
          </a:p>
          <a:p>
            <a:pPr marL="742950" lvl="1" indent="-285750">
              <a:buFont typeface="Arial" panose="020B0604020202020204" pitchFamily="34" charset="0"/>
              <a:buChar char="•"/>
            </a:pPr>
            <a:r>
              <a:rPr lang="en-US" altLang="en-US" sz="2000" dirty="0"/>
              <a:t>(name, address, telephone number, date of birth, PACTS #, assigned Pretrial Services/Probation Officer, picture)</a:t>
            </a:r>
          </a:p>
          <a:p>
            <a:pPr marL="285750" indent="-285750">
              <a:buFont typeface="Arial" panose="020B0604020202020204" pitchFamily="34" charset="0"/>
              <a:buChar char="•"/>
            </a:pPr>
            <a:r>
              <a:rPr lang="en-US" sz="2000" dirty="0"/>
              <a:t>Provider Information</a:t>
            </a:r>
          </a:p>
          <a:p>
            <a:pPr marL="285750" indent="-285750">
              <a:buFont typeface="Arial" panose="020B0604020202020204" pitchFamily="34" charset="0"/>
              <a:buChar char="•"/>
            </a:pPr>
            <a:r>
              <a:rPr lang="en-US" sz="2000" dirty="0"/>
              <a:t>Authorized Services</a:t>
            </a:r>
          </a:p>
          <a:p>
            <a:pPr marL="285750" indent="-285750">
              <a:buFont typeface="Arial" panose="020B0604020202020204" pitchFamily="34" charset="0"/>
              <a:buChar char="•"/>
            </a:pPr>
            <a:r>
              <a:rPr lang="en-US" sz="2000" dirty="0"/>
              <a:t>Instructions to provider</a:t>
            </a:r>
          </a:p>
        </p:txBody>
      </p:sp>
    </p:spTree>
    <p:extLst>
      <p:ext uri="{BB962C8B-B14F-4D97-AF65-F5344CB8AC3E}">
        <p14:creationId xmlns:p14="http://schemas.microsoft.com/office/powerpoint/2010/main" val="38635790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B52D37-2498-4B9A-AA63-BC4039CD6D71}"/>
              </a:ext>
            </a:extLst>
          </p:cNvPr>
          <p:cNvSpPr>
            <a:spLocks noGrp="1"/>
          </p:cNvSpPr>
          <p:nvPr>
            <p:ph type="title"/>
          </p:nvPr>
        </p:nvSpPr>
        <p:spPr>
          <a:xfrm>
            <a:off x="867800" y="2557848"/>
            <a:ext cx="4655669" cy="1754659"/>
          </a:xfrm>
        </p:spPr>
        <p:txBody>
          <a:bodyPr>
            <a:normAutofit fontScale="90000"/>
          </a:bodyPr>
          <a:lstStyle/>
          <a:p>
            <a:br>
              <a:rPr lang="en-US" dirty="0"/>
            </a:br>
            <a:br>
              <a:rPr lang="en-US" dirty="0"/>
            </a:br>
            <a:br>
              <a:rPr lang="en-US" dirty="0"/>
            </a:br>
            <a:br>
              <a:rPr lang="en-US" dirty="0"/>
            </a:br>
            <a:r>
              <a:rPr lang="en-US" dirty="0"/>
              <a:t>SAMPLE COMPLY ENROLLMENT FORM</a:t>
            </a:r>
            <a:br>
              <a:rPr lang="en-US" dirty="0"/>
            </a:br>
            <a:br>
              <a:rPr lang="en-US" dirty="0"/>
            </a:br>
            <a:r>
              <a:rPr lang="en-US" dirty="0">
                <a:solidFill>
                  <a:schemeClr val="accent5"/>
                </a:solidFill>
              </a:rPr>
              <a:t>BOTH</a:t>
            </a:r>
            <a:r>
              <a:rPr lang="en-US" dirty="0"/>
              <a:t> </a:t>
            </a:r>
            <a:r>
              <a:rPr lang="en-US" dirty="0">
                <a:solidFill>
                  <a:schemeClr val="accent5"/>
                </a:solidFill>
              </a:rPr>
              <a:t>Probation and Pretrial services</a:t>
            </a:r>
            <a:br>
              <a:rPr lang="en-US" dirty="0"/>
            </a:br>
            <a:br>
              <a:rPr lang="en-US" dirty="0"/>
            </a:br>
            <a:endParaRPr lang="en-US" dirty="0">
              <a:solidFill>
                <a:schemeClr val="accent5"/>
              </a:solidFill>
            </a:endParaRPr>
          </a:p>
        </p:txBody>
      </p:sp>
      <p:pic>
        <p:nvPicPr>
          <p:cNvPr id="7" name="Content Placeholder 6" descr="Graphical user interface, text, application&#10;&#10;Description automatically generated">
            <a:extLst>
              <a:ext uri="{FF2B5EF4-FFF2-40B4-BE49-F238E27FC236}">
                <a16:creationId xmlns:a16="http://schemas.microsoft.com/office/drawing/2014/main" id="{B7E24937-E3CA-494B-AF61-DD2BB86062C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19243" y="103751"/>
            <a:ext cx="5342024" cy="6650497"/>
          </a:xfrm>
        </p:spPr>
      </p:pic>
    </p:spTree>
    <p:extLst>
      <p:ext uri="{BB962C8B-B14F-4D97-AF65-F5344CB8AC3E}">
        <p14:creationId xmlns:p14="http://schemas.microsoft.com/office/powerpoint/2010/main" val="35045242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B52D37-2498-4B9A-AA63-BC4039CD6D71}"/>
              </a:ext>
            </a:extLst>
          </p:cNvPr>
          <p:cNvSpPr>
            <a:spLocks noGrp="1"/>
          </p:cNvSpPr>
          <p:nvPr>
            <p:ph type="title"/>
          </p:nvPr>
        </p:nvSpPr>
        <p:spPr>
          <a:xfrm>
            <a:off x="867800" y="2557848"/>
            <a:ext cx="4655669" cy="1754659"/>
          </a:xfrm>
        </p:spPr>
        <p:txBody>
          <a:bodyPr>
            <a:normAutofit fontScale="90000"/>
          </a:bodyPr>
          <a:lstStyle/>
          <a:p>
            <a:r>
              <a:rPr lang="en-US" dirty="0"/>
              <a:t>SAMPLE referral FORM</a:t>
            </a:r>
            <a:br>
              <a:rPr lang="en-US" dirty="0"/>
            </a:br>
            <a:br>
              <a:rPr lang="en-US" dirty="0"/>
            </a:br>
            <a:r>
              <a:rPr lang="en-US" dirty="0">
                <a:solidFill>
                  <a:schemeClr val="accent5"/>
                </a:solidFill>
              </a:rPr>
              <a:t>Can be BOTH Probation and Pretrial Services</a:t>
            </a:r>
          </a:p>
        </p:txBody>
      </p:sp>
      <p:pic>
        <p:nvPicPr>
          <p:cNvPr id="4" name="Content Placeholder 3">
            <a:extLst>
              <a:ext uri="{FF2B5EF4-FFF2-40B4-BE49-F238E27FC236}">
                <a16:creationId xmlns:a16="http://schemas.microsoft.com/office/drawing/2014/main" id="{DD5AB573-B34C-4445-9F73-351D5BADAC71}"/>
              </a:ext>
            </a:extLst>
          </p:cNvPr>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5870704" y="164618"/>
            <a:ext cx="6201847" cy="6528763"/>
          </a:xfrm>
        </p:spPr>
      </p:pic>
    </p:spTree>
    <p:extLst>
      <p:ext uri="{BB962C8B-B14F-4D97-AF65-F5344CB8AC3E}">
        <p14:creationId xmlns:p14="http://schemas.microsoft.com/office/powerpoint/2010/main" val="1330974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CDA09-8D4F-492E-AEC9-549DAD663E1D}"/>
              </a:ext>
            </a:extLst>
          </p:cNvPr>
          <p:cNvSpPr>
            <a:spLocks noGrp="1"/>
          </p:cNvSpPr>
          <p:nvPr>
            <p:ph type="title"/>
          </p:nvPr>
        </p:nvSpPr>
        <p:spPr>
          <a:xfrm>
            <a:off x="7872575" y="628651"/>
            <a:ext cx="3643150" cy="5584259"/>
          </a:xfrm>
        </p:spPr>
        <p:txBody>
          <a:bodyPr>
            <a:normAutofit/>
          </a:bodyPr>
          <a:lstStyle/>
          <a:p>
            <a:r>
              <a:rPr lang="en-US" sz="3700"/>
              <a:t>Referral procedure, continued</a:t>
            </a:r>
          </a:p>
        </p:txBody>
      </p:sp>
      <p:sp>
        <p:nvSpPr>
          <p:cNvPr id="9" name="Rectangle 8">
            <a:extLst>
              <a:ext uri="{FF2B5EF4-FFF2-40B4-BE49-F238E27FC236}">
                <a16:creationId xmlns:a16="http://schemas.microsoft.com/office/drawing/2014/main" id="{DD241B4F-4E4C-45C1-9157-64514715BB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2475" y="733425"/>
            <a:ext cx="6696075" cy="5391150"/>
          </a:xfrm>
          <a:prstGeom prst="rect">
            <a:avLst/>
          </a:prstGeom>
          <a:solidFill>
            <a:schemeClr val="bg2">
              <a:lumMod val="75000"/>
            </a:schemeClr>
          </a:solidFill>
          <a:ln w="190500" cap="sq">
            <a:solidFill>
              <a:schemeClr val="bg2">
                <a:lumMod val="75000"/>
              </a:schemeClr>
            </a:solidFill>
            <a:miter lim="800000"/>
          </a:ln>
          <a:effectLst>
            <a:outerShdw blurRad="54991" dist="17780" dir="5400000" algn="ctr" rotWithShape="0">
              <a:schemeClr val="bg1">
                <a:alpha val="40000"/>
              </a:schemeClr>
            </a:outerShdw>
          </a:effectLst>
          <a:scene3d>
            <a:camera prst="orthographicFront"/>
            <a:lightRig rig="twoPt" dir="t">
              <a:rot lat="0" lon="0" rev="7200000"/>
            </a:lightRig>
          </a:scene3d>
          <a:sp3d>
            <a:bevelT w="25400" h="190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735BD03-6530-417E-8463-B69F337CF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7654" y="799817"/>
            <a:ext cx="6565717" cy="5258367"/>
          </a:xfrm>
          <a:prstGeom prst="rect">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D1168359-7DC7-946A-66FC-40A0BB31FD47}"/>
              </a:ext>
            </a:extLst>
          </p:cNvPr>
          <p:cNvGraphicFramePr>
            <a:graphicFrameLocks noGrp="1"/>
          </p:cNvGraphicFramePr>
          <p:nvPr>
            <p:ph idx="1"/>
            <p:extLst>
              <p:ext uri="{D42A27DB-BD31-4B8C-83A1-F6EECF244321}">
                <p14:modId xmlns:p14="http://schemas.microsoft.com/office/powerpoint/2010/main" val="1041994773"/>
              </p:ext>
            </p:extLst>
          </p:nvPr>
        </p:nvGraphicFramePr>
        <p:xfrm>
          <a:off x="1082675" y="1095375"/>
          <a:ext cx="6003925" cy="46958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182164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6DBB1A9-22FF-46E7-97B9-AE54774753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005CD25-CF76-499B-8127-C2F32C0837AD}"/>
              </a:ext>
            </a:extLst>
          </p:cNvPr>
          <p:cNvSpPr>
            <a:spLocks noGrp="1"/>
          </p:cNvSpPr>
          <p:nvPr>
            <p:ph type="title"/>
          </p:nvPr>
        </p:nvSpPr>
        <p:spPr>
          <a:xfrm>
            <a:off x="1282703" y="1289888"/>
            <a:ext cx="5854698" cy="4278224"/>
          </a:xfrm>
        </p:spPr>
        <p:txBody>
          <a:bodyPr vert="horz" lIns="91440" tIns="45720" rIns="91440" bIns="45720" rtlCol="0" anchor="ctr">
            <a:normAutofit/>
          </a:bodyPr>
          <a:lstStyle/>
          <a:p>
            <a:pPr algn="r"/>
            <a:r>
              <a:rPr lang="en-US" sz="5400" dirty="0"/>
              <a:t>Collection  procedure</a:t>
            </a:r>
          </a:p>
        </p:txBody>
      </p:sp>
      <p:cxnSp>
        <p:nvCxnSpPr>
          <p:cNvPr id="11" name="Straight Connector 10">
            <a:extLst>
              <a:ext uri="{FF2B5EF4-FFF2-40B4-BE49-F238E27FC236}">
                <a16:creationId xmlns:a16="http://schemas.microsoft.com/office/drawing/2014/main" id="{3A1AAD47-56AD-4EE6-A88C-981D060DC2D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27811" y="2473325"/>
            <a:ext cx="0" cy="191135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92810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FB5CA1-859A-4D01-82F2-02DAAFA7266A}"/>
              </a:ext>
            </a:extLst>
          </p:cNvPr>
          <p:cNvSpPr>
            <a:spLocks noGrp="1"/>
          </p:cNvSpPr>
          <p:nvPr>
            <p:ph type="title"/>
          </p:nvPr>
        </p:nvSpPr>
        <p:spPr>
          <a:xfrm>
            <a:off x="752475" y="609600"/>
            <a:ext cx="3643150" cy="5603310"/>
          </a:xfrm>
        </p:spPr>
        <p:txBody>
          <a:bodyPr>
            <a:normAutofit/>
          </a:bodyPr>
          <a:lstStyle/>
          <a:p>
            <a:r>
              <a:rPr lang="en-US" dirty="0"/>
              <a:t>Prior to collection</a:t>
            </a:r>
          </a:p>
        </p:txBody>
      </p:sp>
      <p:graphicFrame>
        <p:nvGraphicFramePr>
          <p:cNvPr id="5" name="Content Placeholder 2">
            <a:extLst>
              <a:ext uri="{FF2B5EF4-FFF2-40B4-BE49-F238E27FC236}">
                <a16:creationId xmlns:a16="http://schemas.microsoft.com/office/drawing/2014/main" id="{449AC67B-3591-AE6E-5EE1-C497582F33F0}"/>
              </a:ext>
            </a:extLst>
          </p:cNvPr>
          <p:cNvGraphicFramePr>
            <a:graphicFrameLocks noGrp="1"/>
          </p:cNvGraphicFramePr>
          <p:nvPr>
            <p:ph idx="1"/>
            <p:extLst>
              <p:ext uri="{D42A27DB-BD31-4B8C-83A1-F6EECF244321}">
                <p14:modId xmlns:p14="http://schemas.microsoft.com/office/powerpoint/2010/main" val="2401955405"/>
              </p:ext>
            </p:extLst>
          </p:nvPr>
        </p:nvGraphicFramePr>
        <p:xfrm>
          <a:off x="5127625" y="1114425"/>
          <a:ext cx="5924550" cy="46291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173433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FB5CA1-859A-4D01-82F2-02DAAFA7266A}"/>
              </a:ext>
            </a:extLst>
          </p:cNvPr>
          <p:cNvSpPr>
            <a:spLocks noGrp="1"/>
          </p:cNvSpPr>
          <p:nvPr>
            <p:ph type="title"/>
          </p:nvPr>
        </p:nvSpPr>
        <p:spPr>
          <a:xfrm>
            <a:off x="913796" y="0"/>
            <a:ext cx="10353761" cy="1326321"/>
          </a:xfrm>
        </p:spPr>
        <p:txBody>
          <a:bodyPr/>
          <a:lstStyle/>
          <a:p>
            <a:r>
              <a:rPr lang="en-US" dirty="0"/>
              <a:t>Prior to collection</a:t>
            </a:r>
          </a:p>
        </p:txBody>
      </p:sp>
      <p:sp>
        <p:nvSpPr>
          <p:cNvPr id="3" name="Content Placeholder 2">
            <a:extLst>
              <a:ext uri="{FF2B5EF4-FFF2-40B4-BE49-F238E27FC236}">
                <a16:creationId xmlns:a16="http://schemas.microsoft.com/office/drawing/2014/main" id="{8AB6E672-6985-48B9-A5D8-BEA76500172D}"/>
              </a:ext>
            </a:extLst>
          </p:cNvPr>
          <p:cNvSpPr>
            <a:spLocks noGrp="1"/>
          </p:cNvSpPr>
          <p:nvPr>
            <p:ph idx="1"/>
          </p:nvPr>
        </p:nvSpPr>
        <p:spPr>
          <a:xfrm>
            <a:off x="913795" y="1117600"/>
            <a:ext cx="10353762" cy="4673600"/>
          </a:xfrm>
        </p:spPr>
        <p:txBody>
          <a:bodyPr/>
          <a:lstStyle/>
          <a:p>
            <a:pPr marL="0" indent="0">
              <a:buNone/>
            </a:pPr>
            <a:r>
              <a:rPr lang="en-US" altLang="en-US" sz="2000" dirty="0"/>
              <a:t>Complete the </a:t>
            </a:r>
            <a:r>
              <a:rPr lang="en-US" sz="2000" dirty="0"/>
              <a:t>U.S. Probation OR U.S. Pretrial Services </a:t>
            </a:r>
            <a:r>
              <a:rPr lang="en-US" altLang="en-US" sz="2000" dirty="0"/>
              <a:t>Chain of Custody (CoC) form </a:t>
            </a:r>
            <a:r>
              <a:rPr lang="en-US" altLang="en-US" sz="2000" b="1" dirty="0"/>
              <a:t>BEFORE</a:t>
            </a:r>
            <a:r>
              <a:rPr lang="en-US" altLang="en-US" sz="2000" dirty="0"/>
              <a:t> the defendant voids.</a:t>
            </a:r>
          </a:p>
          <a:p>
            <a:pPr marL="0" indent="0">
              <a:buNone/>
            </a:pPr>
            <a:endParaRPr lang="en-US" altLang="en-US" dirty="0">
              <a:latin typeface="+mj-lt"/>
            </a:endParaRPr>
          </a:p>
          <a:p>
            <a:pPr marL="0" indent="0" algn="ctr">
              <a:buNone/>
            </a:pPr>
            <a:r>
              <a:rPr lang="en-US" altLang="en-US" sz="2800" b="1" dirty="0">
                <a:latin typeface="+mj-lt"/>
              </a:rPr>
              <a:t>Updates Effective March 1, 2023</a:t>
            </a:r>
          </a:p>
          <a:p>
            <a:endParaRPr lang="en-US" sz="2800" b="1" dirty="0"/>
          </a:p>
          <a:p>
            <a:r>
              <a:rPr lang="en-US" dirty="0"/>
              <a:t>The new CoC forms are now half pages. Paper is perforated in middle for separating.</a:t>
            </a:r>
          </a:p>
          <a:p>
            <a:r>
              <a:rPr lang="en-US" dirty="0"/>
              <a:t>There is no longer a carbon copy for the collecting agency to obtain. </a:t>
            </a:r>
          </a:p>
          <a:p>
            <a:r>
              <a:rPr lang="en-US" dirty="0"/>
              <a:t>Security seal is now client’s initials (previously collector’s initials) </a:t>
            </a:r>
          </a:p>
          <a:p>
            <a:pPr marL="0" indent="0">
              <a:buNone/>
            </a:pPr>
            <a:endParaRPr lang="en-US" dirty="0"/>
          </a:p>
        </p:txBody>
      </p:sp>
    </p:spTree>
    <p:extLst>
      <p:ext uri="{BB962C8B-B14F-4D97-AF65-F5344CB8AC3E}">
        <p14:creationId xmlns:p14="http://schemas.microsoft.com/office/powerpoint/2010/main" val="17695531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5B99C-A6D6-4882-8AEA-BB0FA5F531DD}"/>
              </a:ext>
            </a:extLst>
          </p:cNvPr>
          <p:cNvSpPr>
            <a:spLocks noGrp="1"/>
          </p:cNvSpPr>
          <p:nvPr>
            <p:ph type="title"/>
          </p:nvPr>
        </p:nvSpPr>
        <p:spPr/>
        <p:txBody>
          <a:bodyPr/>
          <a:lstStyle/>
          <a:p>
            <a:r>
              <a:rPr lang="en-US" dirty="0"/>
              <a:t>Pre-populated comply chain of custody forms </a:t>
            </a:r>
          </a:p>
        </p:txBody>
      </p:sp>
      <p:sp>
        <p:nvSpPr>
          <p:cNvPr id="3" name="Content Placeholder 2">
            <a:extLst>
              <a:ext uri="{FF2B5EF4-FFF2-40B4-BE49-F238E27FC236}">
                <a16:creationId xmlns:a16="http://schemas.microsoft.com/office/drawing/2014/main" id="{7119E00E-459C-4B02-B850-7E3DCDA09FCF}"/>
              </a:ext>
            </a:extLst>
          </p:cNvPr>
          <p:cNvSpPr>
            <a:spLocks noGrp="1"/>
          </p:cNvSpPr>
          <p:nvPr>
            <p:ph idx="1"/>
          </p:nvPr>
        </p:nvSpPr>
        <p:spPr/>
        <p:txBody>
          <a:bodyPr>
            <a:normAutofit/>
          </a:bodyPr>
          <a:lstStyle/>
          <a:p>
            <a:pPr marL="0" indent="0" algn="l">
              <a:buNone/>
            </a:pPr>
            <a:r>
              <a:rPr lang="en-US" sz="1800" b="0" i="0" u="none" strike="noStrike" baseline="0" dirty="0">
                <a:effectLst/>
              </a:rPr>
              <a:t>Each facility will received four (4) emails from Comply at 6:00 p.m. Sunday through Thursday. </a:t>
            </a:r>
          </a:p>
          <a:p>
            <a:pPr marL="0" indent="0" algn="l">
              <a:buNone/>
            </a:pPr>
            <a:endParaRPr lang="en-US" sz="1800" dirty="0">
              <a:effectLst/>
            </a:endParaRPr>
          </a:p>
          <a:p>
            <a:pPr marL="342900" indent="-342900" algn="l">
              <a:buAutoNum type="arabicParenR"/>
            </a:pPr>
            <a:r>
              <a:rPr lang="en-US" sz="1800" dirty="0">
                <a:effectLst/>
              </a:rPr>
              <a:t>List of all pretrial defendants expected to report the following day for testing</a:t>
            </a:r>
          </a:p>
          <a:p>
            <a:pPr marL="342900" indent="-342900" algn="l">
              <a:buAutoNum type="arabicParenR"/>
            </a:pPr>
            <a:r>
              <a:rPr lang="en-US" sz="1800" dirty="0">
                <a:effectLst/>
              </a:rPr>
              <a:t>List of all probation persons under supervision expected to report the following day for testing</a:t>
            </a:r>
          </a:p>
          <a:p>
            <a:pPr marL="342900" indent="-342900" algn="l">
              <a:buAutoNum type="arabicParenR"/>
            </a:pPr>
            <a:r>
              <a:rPr lang="en-US" sz="1800" dirty="0">
                <a:effectLst/>
              </a:rPr>
              <a:t>PDF of pre-populated chain of custody forms to print for all expected pretrial defendants </a:t>
            </a:r>
          </a:p>
          <a:p>
            <a:pPr marL="342900" indent="-342900">
              <a:buFont typeface="Arial" panose="020B0604020202020204" pitchFamily="34" charset="0"/>
              <a:buAutoNum type="arabicParenR"/>
            </a:pPr>
            <a:r>
              <a:rPr lang="en-US" sz="1800" dirty="0">
                <a:effectLst/>
              </a:rPr>
              <a:t>PDF of pre-populated chain of custody forms to print for all expected probation persons under supervision</a:t>
            </a:r>
          </a:p>
          <a:p>
            <a:pPr marL="342900" indent="-342900" algn="l">
              <a:buAutoNum type="arabicParenR"/>
            </a:pPr>
            <a:endParaRPr lang="en-US" sz="1800" dirty="0">
              <a:effectLst/>
            </a:endParaRPr>
          </a:p>
          <a:p>
            <a:pPr marL="342900" indent="-342900" algn="l">
              <a:buAutoNum type="arabicParenR"/>
            </a:pPr>
            <a:endParaRPr lang="en-US" sz="1800" dirty="0">
              <a:effectLst/>
            </a:endParaRPr>
          </a:p>
        </p:txBody>
      </p:sp>
    </p:spTree>
    <p:extLst>
      <p:ext uri="{BB962C8B-B14F-4D97-AF65-F5344CB8AC3E}">
        <p14:creationId xmlns:p14="http://schemas.microsoft.com/office/powerpoint/2010/main" val="14127315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9CAF7E-74BD-4BAD-9E42-3AE10EEDD118}"/>
              </a:ext>
            </a:extLst>
          </p:cNvPr>
          <p:cNvSpPr>
            <a:spLocks noGrp="1"/>
          </p:cNvSpPr>
          <p:nvPr>
            <p:ph type="title"/>
          </p:nvPr>
        </p:nvSpPr>
        <p:spPr/>
        <p:txBody>
          <a:bodyPr/>
          <a:lstStyle/>
          <a:p>
            <a:r>
              <a:rPr lang="en-US" dirty="0"/>
              <a:t>Printing</a:t>
            </a:r>
          </a:p>
        </p:txBody>
      </p:sp>
      <p:sp>
        <p:nvSpPr>
          <p:cNvPr id="3" name="Content Placeholder 2">
            <a:extLst>
              <a:ext uri="{FF2B5EF4-FFF2-40B4-BE49-F238E27FC236}">
                <a16:creationId xmlns:a16="http://schemas.microsoft.com/office/drawing/2014/main" id="{F7A9FBF9-79D4-4880-89C3-2DB225A8D340}"/>
              </a:ext>
            </a:extLst>
          </p:cNvPr>
          <p:cNvSpPr>
            <a:spLocks noGrp="1"/>
          </p:cNvSpPr>
          <p:nvPr>
            <p:ph idx="1"/>
          </p:nvPr>
        </p:nvSpPr>
        <p:spPr/>
        <p:txBody>
          <a:bodyPr>
            <a:normAutofit fontScale="55000" lnSpcReduction="20000"/>
          </a:bodyPr>
          <a:lstStyle/>
          <a:p>
            <a:pPr marL="0" indent="0">
              <a:buNone/>
            </a:pPr>
            <a:r>
              <a:rPr lang="en-US" sz="2900" b="0" i="0" u="none" strike="noStrike" baseline="0" dirty="0"/>
              <a:t>Universal printing instructions cannot be provided due to the varying makes and models of printers. The Probation and Pretrial Services Offices recommend the following tips: </a:t>
            </a:r>
          </a:p>
          <a:p>
            <a:pPr marL="0" indent="0">
              <a:buNone/>
            </a:pPr>
            <a:r>
              <a:rPr lang="en-US" sz="2900" b="0" i="0" u="none" strike="noStrike" baseline="0" dirty="0"/>
              <a:t>----------------------------------------------------------------------------------------------------------------------------------------------</a:t>
            </a:r>
          </a:p>
          <a:p>
            <a:r>
              <a:rPr lang="en-US" sz="2900" b="0" i="0" u="none" strike="noStrike" baseline="0" dirty="0"/>
              <a:t>Print the chain of custody forms from the same printer each day to insure consistent printing. </a:t>
            </a:r>
          </a:p>
          <a:p>
            <a:r>
              <a:rPr lang="en-US" sz="2900" b="0" i="0" u="none" strike="noStrike" baseline="0" dirty="0"/>
              <a:t>Print the chain of custody PDF on regular white paper to confirm how the chain of custody paper needs to be fed into the printer before printing with the chain of custody paper. You can handwrite “top”, “bottom”, “front”, and “back” on the blank paper before test printing to determine how the paper comes out of your make/model of printer. If still unsure, use the chain of custody paper but only print the first page to confirm the correct paper orientation. </a:t>
            </a:r>
          </a:p>
          <a:p>
            <a:r>
              <a:rPr lang="en-US" sz="2900" b="0" i="0" u="none" strike="noStrike" baseline="0" dirty="0"/>
              <a:t>Disable “Print on Both Sides” before printing. </a:t>
            </a:r>
          </a:p>
          <a:p>
            <a:r>
              <a:rPr lang="en-US" sz="2900" b="0" i="0" u="none" strike="noStrike" baseline="0" dirty="0"/>
              <a:t>Printing in black and white is acceptable </a:t>
            </a:r>
          </a:p>
          <a:p>
            <a:endParaRPr lang="en-US" sz="1800" dirty="0"/>
          </a:p>
          <a:p>
            <a:endParaRPr lang="en-US" dirty="0"/>
          </a:p>
        </p:txBody>
      </p:sp>
    </p:spTree>
    <p:extLst>
      <p:ext uri="{BB962C8B-B14F-4D97-AF65-F5344CB8AC3E}">
        <p14:creationId xmlns:p14="http://schemas.microsoft.com/office/powerpoint/2010/main" val="17814583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CA5A7-A2F1-495D-B98B-48CFFE942F21}"/>
              </a:ext>
            </a:extLst>
          </p:cNvPr>
          <p:cNvSpPr>
            <a:spLocks noGrp="1"/>
          </p:cNvSpPr>
          <p:nvPr>
            <p:ph type="title"/>
          </p:nvPr>
        </p:nvSpPr>
        <p:spPr>
          <a:xfrm>
            <a:off x="752475" y="609600"/>
            <a:ext cx="3643150" cy="5603310"/>
          </a:xfrm>
        </p:spPr>
        <p:txBody>
          <a:bodyPr>
            <a:normAutofit/>
          </a:bodyPr>
          <a:lstStyle/>
          <a:p>
            <a:r>
              <a:rPr lang="en-US" sz="3100"/>
              <a:t>Introduction</a:t>
            </a:r>
          </a:p>
        </p:txBody>
      </p:sp>
      <p:graphicFrame>
        <p:nvGraphicFramePr>
          <p:cNvPr id="16" name="Content Placeholder 2">
            <a:extLst>
              <a:ext uri="{FF2B5EF4-FFF2-40B4-BE49-F238E27FC236}">
                <a16:creationId xmlns:a16="http://schemas.microsoft.com/office/drawing/2014/main" id="{9198A4F4-8300-5DA9-E6DB-AA4DC613F3A5}"/>
              </a:ext>
            </a:extLst>
          </p:cNvPr>
          <p:cNvGraphicFramePr>
            <a:graphicFrameLocks noGrp="1"/>
          </p:cNvGraphicFramePr>
          <p:nvPr>
            <p:ph idx="1"/>
            <p:extLst>
              <p:ext uri="{D42A27DB-BD31-4B8C-83A1-F6EECF244321}">
                <p14:modId xmlns:p14="http://schemas.microsoft.com/office/powerpoint/2010/main" val="2203532038"/>
              </p:ext>
            </p:extLst>
          </p:nvPr>
        </p:nvGraphicFramePr>
        <p:xfrm>
          <a:off x="5127625" y="1114425"/>
          <a:ext cx="5924550" cy="46291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975703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1" descr="image005.jpg">
            <a:extLst>
              <a:ext uri="{FF2B5EF4-FFF2-40B4-BE49-F238E27FC236}">
                <a16:creationId xmlns:a16="http://schemas.microsoft.com/office/drawing/2014/main" id="{0D3700DC-AF26-495F-B28C-AFEC0ECE670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840" t="3548" r="3953" b="9808"/>
          <a:stretch/>
        </p:blipFill>
        <p:spPr bwMode="auto">
          <a:xfrm>
            <a:off x="1106809" y="243171"/>
            <a:ext cx="4278717"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4FDBFD53-A53D-4C0D-8155-38CEE0A43CD2}"/>
              </a:ext>
            </a:extLst>
          </p:cNvPr>
          <p:cNvSpPr txBox="1"/>
          <p:nvPr/>
        </p:nvSpPr>
        <p:spPr>
          <a:xfrm>
            <a:off x="1177375" y="5943707"/>
            <a:ext cx="3838575" cy="646331"/>
          </a:xfrm>
          <a:prstGeom prst="rect">
            <a:avLst/>
          </a:prstGeom>
          <a:noFill/>
        </p:spPr>
        <p:txBody>
          <a:bodyPr wrap="square" rtlCol="0">
            <a:spAutoFit/>
          </a:bodyPr>
          <a:lstStyle/>
          <a:p>
            <a:r>
              <a:rPr lang="en-US" dirty="0"/>
              <a:t>Image of CoC paper as it will be sent to contract service providers</a:t>
            </a:r>
          </a:p>
        </p:txBody>
      </p:sp>
      <p:pic>
        <p:nvPicPr>
          <p:cNvPr id="1027" name="4D4E13C8-617F-4DC8-8F2C-9DADEF84B83E" descr="IMG_2329.jpg">
            <a:extLst>
              <a:ext uri="{FF2B5EF4-FFF2-40B4-BE49-F238E27FC236}">
                <a16:creationId xmlns:a16="http://schemas.microsoft.com/office/drawing/2014/main" id="{6534D6B6-5883-4E10-8BBD-0A885568A69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611" r="4651" b="6478"/>
          <a:stretch/>
        </p:blipFill>
        <p:spPr bwMode="auto">
          <a:xfrm>
            <a:off x="6806476" y="243171"/>
            <a:ext cx="4412837"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08D249A3-20A0-4111-A64B-215B5751DFAD}"/>
              </a:ext>
            </a:extLst>
          </p:cNvPr>
          <p:cNvSpPr txBox="1"/>
          <p:nvPr/>
        </p:nvSpPr>
        <p:spPr>
          <a:xfrm>
            <a:off x="7176050" y="6082206"/>
            <a:ext cx="3838575" cy="369332"/>
          </a:xfrm>
          <a:prstGeom prst="rect">
            <a:avLst/>
          </a:prstGeom>
          <a:noFill/>
        </p:spPr>
        <p:txBody>
          <a:bodyPr wrap="square" rtlCol="0">
            <a:spAutoFit/>
          </a:bodyPr>
          <a:lstStyle/>
          <a:p>
            <a:r>
              <a:rPr lang="en-US" dirty="0"/>
              <a:t>Image of CoC paper after printing</a:t>
            </a:r>
          </a:p>
        </p:txBody>
      </p:sp>
    </p:spTree>
    <p:extLst>
      <p:ext uri="{BB962C8B-B14F-4D97-AF65-F5344CB8AC3E}">
        <p14:creationId xmlns:p14="http://schemas.microsoft.com/office/powerpoint/2010/main" val="34677223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21D334-691C-4577-AF2C-B09A09F27B6D}"/>
              </a:ext>
            </a:extLst>
          </p:cNvPr>
          <p:cNvSpPr>
            <a:spLocks noGrp="1"/>
          </p:cNvSpPr>
          <p:nvPr>
            <p:ph type="title"/>
          </p:nvPr>
        </p:nvSpPr>
        <p:spPr/>
        <p:txBody>
          <a:bodyPr/>
          <a:lstStyle/>
          <a:p>
            <a:r>
              <a:rPr lang="en-US" dirty="0">
                <a:solidFill>
                  <a:srgbClr val="FF0000"/>
                </a:solidFill>
              </a:rPr>
              <a:t>WARNING</a:t>
            </a:r>
          </a:p>
        </p:txBody>
      </p:sp>
      <p:sp>
        <p:nvSpPr>
          <p:cNvPr id="3" name="Content Placeholder 2">
            <a:extLst>
              <a:ext uri="{FF2B5EF4-FFF2-40B4-BE49-F238E27FC236}">
                <a16:creationId xmlns:a16="http://schemas.microsoft.com/office/drawing/2014/main" id="{0A3F2D59-FA89-4E36-BEFF-F12BB4296B70}"/>
              </a:ext>
            </a:extLst>
          </p:cNvPr>
          <p:cNvSpPr>
            <a:spLocks noGrp="1"/>
          </p:cNvSpPr>
          <p:nvPr>
            <p:ph idx="1"/>
          </p:nvPr>
        </p:nvSpPr>
        <p:spPr/>
        <p:txBody>
          <a:bodyPr/>
          <a:lstStyle/>
          <a:p>
            <a:pPr marL="0" indent="0">
              <a:buNone/>
            </a:pPr>
            <a:r>
              <a:rPr lang="en-US" sz="2800" b="0" i="0" u="none" strike="noStrike" baseline="0" dirty="0"/>
              <a:t>DO NOT reuse previously sent chain of custody PDFs. Each email PDF generates new specimen ID numbers and barcodes. Reprinting old PDFs will cause problems with duplicate specimen ID numbers once the sample reaches our lab. </a:t>
            </a:r>
          </a:p>
          <a:p>
            <a:endParaRPr lang="en-US" dirty="0"/>
          </a:p>
        </p:txBody>
      </p:sp>
    </p:spTree>
    <p:extLst>
      <p:ext uri="{BB962C8B-B14F-4D97-AF65-F5344CB8AC3E}">
        <p14:creationId xmlns:p14="http://schemas.microsoft.com/office/powerpoint/2010/main" val="33968045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8AA10-2C64-47C1-AB22-2E31DE852183}"/>
              </a:ext>
            </a:extLst>
          </p:cNvPr>
          <p:cNvSpPr>
            <a:spLocks noGrp="1"/>
          </p:cNvSpPr>
          <p:nvPr>
            <p:ph type="title"/>
          </p:nvPr>
        </p:nvSpPr>
        <p:spPr>
          <a:xfrm>
            <a:off x="919119" y="0"/>
            <a:ext cx="10353761" cy="1326321"/>
          </a:xfrm>
        </p:spPr>
        <p:txBody>
          <a:bodyPr/>
          <a:lstStyle/>
          <a:p>
            <a:r>
              <a:rPr lang="en-US" dirty="0"/>
              <a:t>Filling Out the chain of Custody</a:t>
            </a:r>
          </a:p>
        </p:txBody>
      </p:sp>
      <p:pic>
        <p:nvPicPr>
          <p:cNvPr id="5" name="Content Placeholder 4">
            <a:extLst>
              <a:ext uri="{FF2B5EF4-FFF2-40B4-BE49-F238E27FC236}">
                <a16:creationId xmlns:a16="http://schemas.microsoft.com/office/drawing/2014/main" id="{B6EF4A92-167B-4F9C-BF6F-FF2ED94DCEC3}"/>
              </a:ext>
            </a:extLst>
          </p:cNvPr>
          <p:cNvPicPr>
            <a:picLocks noGrp="1" noChangeAspect="1"/>
          </p:cNvPicPr>
          <p:nvPr>
            <p:ph idx="1"/>
          </p:nvPr>
        </p:nvPicPr>
        <p:blipFill rotWithShape="1">
          <a:blip r:embed="rId2"/>
          <a:srcRect l="7481" r="6484"/>
          <a:stretch/>
        </p:blipFill>
        <p:spPr>
          <a:xfrm>
            <a:off x="147782" y="1326321"/>
            <a:ext cx="6677892" cy="5102188"/>
          </a:xfrm>
        </p:spPr>
      </p:pic>
      <p:sp>
        <p:nvSpPr>
          <p:cNvPr id="6" name="TextBox 5">
            <a:extLst>
              <a:ext uri="{FF2B5EF4-FFF2-40B4-BE49-F238E27FC236}">
                <a16:creationId xmlns:a16="http://schemas.microsoft.com/office/drawing/2014/main" id="{7444BD78-456B-49A6-8F7C-0652EA509383}"/>
              </a:ext>
            </a:extLst>
          </p:cNvPr>
          <p:cNvSpPr txBox="1"/>
          <p:nvPr/>
        </p:nvSpPr>
        <p:spPr>
          <a:xfrm>
            <a:off x="7518400" y="1326321"/>
            <a:ext cx="4221018" cy="5509200"/>
          </a:xfrm>
          <a:prstGeom prst="rect">
            <a:avLst/>
          </a:prstGeom>
          <a:noFill/>
        </p:spPr>
        <p:txBody>
          <a:bodyPr wrap="square" rtlCol="0">
            <a:spAutoFit/>
          </a:bodyPr>
          <a:lstStyle/>
          <a:p>
            <a:r>
              <a:rPr lang="en-US" sz="1600" b="1" i="1" u="none" strike="noStrike" baseline="0" dirty="0"/>
              <a:t>Chain of custody forms will include the following sections already pre-populated: </a:t>
            </a:r>
            <a:r>
              <a:rPr lang="en-US" sz="1600" b="0" i="0" u="none" strike="noStrike" baseline="0" dirty="0"/>
              <a:t>	</a:t>
            </a:r>
          </a:p>
          <a:p>
            <a:pPr marL="285750" indent="-285750">
              <a:buFont typeface="Arial" panose="020B0604020202020204" pitchFamily="34" charset="0"/>
              <a:buChar char="•"/>
            </a:pPr>
            <a:r>
              <a:rPr lang="en-US" sz="1600" b="0" i="0" u="none" strike="noStrike" baseline="0" dirty="0"/>
              <a:t>Client Name </a:t>
            </a:r>
          </a:p>
          <a:p>
            <a:pPr marL="285750" indent="-285750">
              <a:buFont typeface="Arial" panose="020B0604020202020204" pitchFamily="34" charset="0"/>
              <a:buChar char="•"/>
            </a:pPr>
            <a:endParaRPr lang="en-US" sz="1600" b="0" i="0" u="none" strike="noStrike" baseline="0" dirty="0"/>
          </a:p>
          <a:p>
            <a:pPr marL="285750" indent="-285750">
              <a:buFont typeface="Arial" panose="020B0604020202020204" pitchFamily="34" charset="0"/>
              <a:buChar char="•"/>
            </a:pPr>
            <a:r>
              <a:rPr lang="en-US" sz="1600" b="0" i="0" u="none" strike="noStrike" baseline="0" dirty="0"/>
              <a:t>Sex </a:t>
            </a:r>
          </a:p>
          <a:p>
            <a:pPr marL="285750" indent="-285750">
              <a:buFont typeface="Arial" panose="020B0604020202020204" pitchFamily="34" charset="0"/>
              <a:buChar char="•"/>
            </a:pPr>
            <a:endParaRPr lang="en-US" sz="1600" b="0" i="0" u="none" strike="noStrike" baseline="0" dirty="0"/>
          </a:p>
          <a:p>
            <a:pPr marL="285750" indent="-285750">
              <a:buFont typeface="Arial" panose="020B0604020202020204" pitchFamily="34" charset="0"/>
              <a:buChar char="•"/>
            </a:pPr>
            <a:r>
              <a:rPr lang="en-US" sz="1600" b="0" i="0" u="none" strike="noStrike" baseline="0" dirty="0"/>
              <a:t>Collection Site </a:t>
            </a:r>
          </a:p>
          <a:p>
            <a:pPr marL="285750" indent="-285750">
              <a:buFont typeface="Arial" panose="020B0604020202020204" pitchFamily="34" charset="0"/>
              <a:buChar char="•"/>
            </a:pPr>
            <a:endParaRPr lang="en-US" sz="1600" b="0" i="0" u="none" strike="noStrike" baseline="0" dirty="0"/>
          </a:p>
          <a:p>
            <a:pPr marL="285750" indent="-285750">
              <a:buFont typeface="Arial" panose="020B0604020202020204" pitchFamily="34" charset="0"/>
              <a:buChar char="•"/>
            </a:pPr>
            <a:r>
              <a:rPr lang="en-US" sz="1600" b="0" i="0" u="none" strike="noStrike" baseline="0" dirty="0"/>
              <a:t>Office </a:t>
            </a:r>
          </a:p>
          <a:p>
            <a:r>
              <a:rPr lang="en-US" sz="1600" b="0" i="0" u="none" strike="noStrike" baseline="0" dirty="0"/>
              <a:t>	</a:t>
            </a:r>
          </a:p>
          <a:p>
            <a:pPr marL="285750" indent="-285750">
              <a:buFont typeface="Arial" panose="020B0604020202020204" pitchFamily="34" charset="0"/>
              <a:buChar char="•"/>
            </a:pPr>
            <a:r>
              <a:rPr lang="en-US" sz="1600" b="0" i="0" u="none" strike="noStrike" baseline="0" dirty="0"/>
              <a:t>Supervising Officer </a:t>
            </a:r>
          </a:p>
          <a:p>
            <a:r>
              <a:rPr lang="en-US" sz="1600" b="0" i="0" u="none" strike="noStrike" baseline="0" dirty="0"/>
              <a:t>	</a:t>
            </a:r>
          </a:p>
          <a:p>
            <a:pPr marL="285750" indent="-285750">
              <a:buFont typeface="Arial" panose="020B0604020202020204" pitchFamily="34" charset="0"/>
              <a:buChar char="•"/>
            </a:pPr>
            <a:r>
              <a:rPr lang="en-US" sz="1600" b="0" i="0" u="none" strike="noStrike" baseline="0" dirty="0"/>
              <a:t>Date of Sample </a:t>
            </a:r>
          </a:p>
          <a:p>
            <a:pPr marL="285750" indent="-285750">
              <a:buFont typeface="Arial" panose="020B0604020202020204" pitchFamily="34" charset="0"/>
              <a:buChar char="•"/>
            </a:pPr>
            <a:endParaRPr lang="en-US" sz="1600" b="0" i="0" u="none" strike="noStrike" baseline="0" dirty="0"/>
          </a:p>
          <a:p>
            <a:pPr marL="285750" indent="-285750">
              <a:buFont typeface="Arial" panose="020B0604020202020204" pitchFamily="34" charset="0"/>
              <a:buChar char="•"/>
            </a:pPr>
            <a:r>
              <a:rPr lang="en-US" sz="1600" b="0" i="0" u="none" strike="noStrike" baseline="0" dirty="0"/>
              <a:t>PACTS Number </a:t>
            </a:r>
          </a:p>
          <a:p>
            <a:pPr marL="285750" indent="-285750">
              <a:buFont typeface="Arial" panose="020B0604020202020204" pitchFamily="34" charset="0"/>
              <a:buChar char="•"/>
            </a:pPr>
            <a:endParaRPr lang="en-US" sz="1600" b="0" i="0" u="none" strike="noStrike" baseline="0" dirty="0"/>
          </a:p>
          <a:p>
            <a:pPr marL="285750" indent="-285750">
              <a:buFont typeface="Arial" panose="020B0604020202020204" pitchFamily="34" charset="0"/>
              <a:buChar char="•"/>
            </a:pPr>
            <a:r>
              <a:rPr lang="en-US" sz="1600" b="0" i="0" u="none" strike="noStrike" baseline="0" dirty="0"/>
              <a:t>Client Date of Birth</a:t>
            </a:r>
          </a:p>
          <a:p>
            <a:pPr marL="285750" indent="-285750">
              <a:buFont typeface="Arial" panose="020B0604020202020204" pitchFamily="34" charset="0"/>
              <a:buChar char="•"/>
            </a:pPr>
            <a:endParaRPr lang="en-US" sz="1600" b="0" i="0" u="none" strike="noStrike" baseline="0" dirty="0"/>
          </a:p>
          <a:p>
            <a:pPr marL="285750" indent="-285750">
              <a:buFont typeface="Arial" panose="020B0604020202020204" pitchFamily="34" charset="0"/>
              <a:buChar char="•"/>
            </a:pPr>
            <a:r>
              <a:rPr lang="en-US" sz="1600" b="0" i="0" u="none" strike="noStrike" baseline="0" dirty="0"/>
              <a:t>Specimen ID # and Barcodes </a:t>
            </a:r>
          </a:p>
          <a:p>
            <a:r>
              <a:rPr lang="en-US" sz="1600" b="0" i="0" u="none" strike="noStrike" baseline="0" dirty="0">
                <a:solidFill>
                  <a:srgbClr val="000000"/>
                </a:solidFill>
                <a:latin typeface="Times New Roman" panose="02020603050405020304" pitchFamily="18" charset="0"/>
              </a:rPr>
              <a:t>	</a:t>
            </a:r>
            <a:endParaRPr lang="en-US" sz="1600" b="0" i="0" u="none" strike="noStrike" baseline="0" dirty="0">
              <a:solidFill>
                <a:srgbClr val="000000"/>
              </a:solidFill>
            </a:endParaRPr>
          </a:p>
          <a:p>
            <a:endParaRPr lang="en-US" sz="1600" dirty="0"/>
          </a:p>
        </p:txBody>
      </p:sp>
    </p:spTree>
    <p:extLst>
      <p:ext uri="{BB962C8B-B14F-4D97-AF65-F5344CB8AC3E}">
        <p14:creationId xmlns:p14="http://schemas.microsoft.com/office/powerpoint/2010/main" val="1386396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8AA10-2C64-47C1-AB22-2E31DE852183}"/>
              </a:ext>
            </a:extLst>
          </p:cNvPr>
          <p:cNvSpPr>
            <a:spLocks noGrp="1"/>
          </p:cNvSpPr>
          <p:nvPr>
            <p:ph type="title"/>
          </p:nvPr>
        </p:nvSpPr>
        <p:spPr>
          <a:xfrm>
            <a:off x="919119" y="0"/>
            <a:ext cx="10353761" cy="1326321"/>
          </a:xfrm>
        </p:spPr>
        <p:txBody>
          <a:bodyPr/>
          <a:lstStyle/>
          <a:p>
            <a:r>
              <a:rPr lang="en-US" dirty="0"/>
              <a:t>Filling Out the chain of Custody</a:t>
            </a:r>
          </a:p>
        </p:txBody>
      </p:sp>
      <p:pic>
        <p:nvPicPr>
          <p:cNvPr id="5" name="Content Placeholder 4">
            <a:extLst>
              <a:ext uri="{FF2B5EF4-FFF2-40B4-BE49-F238E27FC236}">
                <a16:creationId xmlns:a16="http://schemas.microsoft.com/office/drawing/2014/main" id="{B6EF4A92-167B-4F9C-BF6F-FF2ED94DCEC3}"/>
              </a:ext>
            </a:extLst>
          </p:cNvPr>
          <p:cNvPicPr>
            <a:picLocks noGrp="1" noChangeAspect="1"/>
          </p:cNvPicPr>
          <p:nvPr>
            <p:ph idx="1"/>
          </p:nvPr>
        </p:nvPicPr>
        <p:blipFill rotWithShape="1">
          <a:blip r:embed="rId2"/>
          <a:srcRect l="7481" r="6484"/>
          <a:stretch/>
        </p:blipFill>
        <p:spPr>
          <a:xfrm>
            <a:off x="147782" y="1326321"/>
            <a:ext cx="6677892" cy="5102188"/>
          </a:xfrm>
        </p:spPr>
      </p:pic>
      <p:sp>
        <p:nvSpPr>
          <p:cNvPr id="6" name="TextBox 5">
            <a:extLst>
              <a:ext uri="{FF2B5EF4-FFF2-40B4-BE49-F238E27FC236}">
                <a16:creationId xmlns:a16="http://schemas.microsoft.com/office/drawing/2014/main" id="{7444BD78-456B-49A6-8F7C-0652EA509383}"/>
              </a:ext>
            </a:extLst>
          </p:cNvPr>
          <p:cNvSpPr txBox="1"/>
          <p:nvPr/>
        </p:nvSpPr>
        <p:spPr>
          <a:xfrm>
            <a:off x="7518400" y="1326321"/>
            <a:ext cx="4221018" cy="6555641"/>
          </a:xfrm>
          <a:prstGeom prst="rect">
            <a:avLst/>
          </a:prstGeom>
          <a:noFill/>
        </p:spPr>
        <p:txBody>
          <a:bodyPr wrap="square" rtlCol="0">
            <a:spAutoFit/>
          </a:bodyPr>
          <a:lstStyle/>
          <a:p>
            <a:r>
              <a:rPr lang="en-US" sz="1600" b="1" i="1" u="none" strike="noStrike" baseline="0" dirty="0"/>
              <a:t>Facilities will be responsible for completing the following (circled in red): </a:t>
            </a:r>
            <a:r>
              <a:rPr lang="en-US" sz="1600" b="0" i="0" u="none" strike="noStrike" baseline="0" dirty="0"/>
              <a:t>	</a:t>
            </a:r>
          </a:p>
          <a:p>
            <a:pPr marL="285750" indent="-285750">
              <a:buFont typeface="Arial" panose="020B0604020202020204" pitchFamily="34" charset="0"/>
              <a:buChar char="•"/>
            </a:pPr>
            <a:r>
              <a:rPr lang="en-US" sz="1600" b="0" i="0" u="none" strike="noStrike" baseline="0" dirty="0"/>
              <a:t>Time of Sample </a:t>
            </a:r>
          </a:p>
          <a:p>
            <a:pPr marL="285750" indent="-285750">
              <a:buFont typeface="Arial" panose="020B0604020202020204" pitchFamily="34" charset="0"/>
              <a:buChar char="•"/>
            </a:pPr>
            <a:endParaRPr lang="en-US" sz="1600" b="0" i="0" u="none" strike="noStrike" baseline="0" dirty="0"/>
          </a:p>
          <a:p>
            <a:pPr marL="285750" indent="-285750">
              <a:buFont typeface="Arial" panose="020B0604020202020204" pitchFamily="34" charset="0"/>
              <a:buChar char="•"/>
            </a:pPr>
            <a:r>
              <a:rPr lang="en-US" sz="1600" b="0" i="0" u="none" strike="noStrike" baseline="0" dirty="0"/>
              <a:t>Medications in last 72 hours </a:t>
            </a:r>
          </a:p>
          <a:p>
            <a:pPr marL="285750" indent="-285750">
              <a:buFont typeface="Arial" panose="020B0604020202020204" pitchFamily="34" charset="0"/>
              <a:buChar char="•"/>
            </a:pPr>
            <a:endParaRPr lang="en-US" sz="1600" b="0" i="0" u="none" strike="noStrike" baseline="0" dirty="0"/>
          </a:p>
          <a:p>
            <a:pPr marL="285750" indent="-285750">
              <a:buFont typeface="Arial" panose="020B0604020202020204" pitchFamily="34" charset="0"/>
              <a:buChar char="•"/>
            </a:pPr>
            <a:r>
              <a:rPr lang="en-US" sz="1600" b="0" i="0" u="none" strike="noStrike" baseline="0" dirty="0"/>
              <a:t>Observed/Unobserved </a:t>
            </a:r>
          </a:p>
          <a:p>
            <a:pPr marL="285750" indent="-285750">
              <a:buFont typeface="Arial" panose="020B0604020202020204" pitchFamily="34" charset="0"/>
              <a:buChar char="•"/>
            </a:pPr>
            <a:endParaRPr lang="en-US" sz="1600" b="0" i="0" u="none" strike="noStrike" baseline="0" dirty="0"/>
          </a:p>
          <a:p>
            <a:pPr marL="285750" indent="-285750">
              <a:buFont typeface="Arial" panose="020B0604020202020204" pitchFamily="34" charset="0"/>
              <a:buChar char="•"/>
            </a:pPr>
            <a:r>
              <a:rPr lang="en-US" sz="1600" b="0" i="0" u="none" strike="noStrike" baseline="0" dirty="0"/>
              <a:t>Client Admit to Drug Use </a:t>
            </a:r>
          </a:p>
          <a:p>
            <a:pPr marL="285750" indent="-285750">
              <a:buFont typeface="Arial" panose="020B0604020202020204" pitchFamily="34" charset="0"/>
              <a:buChar char="•"/>
            </a:pPr>
            <a:endParaRPr lang="en-US" sz="1600" b="0" i="0" u="none" strike="noStrike" baseline="0" dirty="0"/>
          </a:p>
          <a:p>
            <a:pPr marL="285750" indent="-285750">
              <a:buFont typeface="Arial" panose="020B0604020202020204" pitchFamily="34" charset="0"/>
              <a:buChar char="•"/>
            </a:pPr>
            <a:r>
              <a:rPr lang="en-US" sz="1600" b="0" i="0" u="none" strike="noStrike" baseline="0" dirty="0"/>
              <a:t>Client Certification </a:t>
            </a:r>
          </a:p>
          <a:p>
            <a:pPr marL="285750" indent="-285750">
              <a:buFont typeface="Arial" panose="020B0604020202020204" pitchFamily="34" charset="0"/>
              <a:buChar char="•"/>
            </a:pPr>
            <a:endParaRPr lang="en-US" sz="1600" b="0" i="0" u="none" strike="noStrike" baseline="0" dirty="0"/>
          </a:p>
          <a:p>
            <a:pPr marL="285750" indent="-285750">
              <a:buFont typeface="Arial" panose="020B0604020202020204" pitchFamily="34" charset="0"/>
              <a:buChar char="•"/>
            </a:pPr>
            <a:r>
              <a:rPr lang="en-US" sz="1600" b="0" i="0" u="none" strike="noStrike" baseline="0" dirty="0"/>
              <a:t>Specimen Collection Certification </a:t>
            </a:r>
          </a:p>
          <a:p>
            <a:pPr marL="285750" indent="-285750">
              <a:buFont typeface="Arial" panose="020B0604020202020204" pitchFamily="34" charset="0"/>
              <a:buChar char="•"/>
            </a:pPr>
            <a:endParaRPr lang="en-US" sz="1600" b="0" i="0" u="none" strike="noStrike" baseline="0" dirty="0"/>
          </a:p>
          <a:p>
            <a:pPr marL="285750" indent="-285750">
              <a:buFont typeface="Arial" panose="020B0604020202020204" pitchFamily="34" charset="0"/>
              <a:buChar char="•"/>
            </a:pPr>
            <a:r>
              <a:rPr lang="en-US" sz="1600" b="0" i="0" u="none" strike="noStrike" baseline="0" dirty="0"/>
              <a:t>Client Initials on Barcode </a:t>
            </a:r>
          </a:p>
          <a:p>
            <a:pPr marL="285750" indent="-285750">
              <a:buFont typeface="Arial" panose="020B0604020202020204" pitchFamily="34" charset="0"/>
              <a:buChar char="•"/>
            </a:pPr>
            <a:endParaRPr lang="en-US" sz="1600" b="0" i="0" u="none" strike="noStrike" baseline="0" dirty="0"/>
          </a:p>
          <a:p>
            <a:pPr marL="285750" indent="-285750">
              <a:buFont typeface="Arial" panose="020B0604020202020204" pitchFamily="34" charset="0"/>
              <a:buChar char="•"/>
            </a:pPr>
            <a:r>
              <a:rPr lang="en-US" sz="1600" b="0" i="0" u="none" strike="noStrike" baseline="0" dirty="0"/>
              <a:t>Place security seal over lid of collected sample and affix label with PACTS No. and Specimen ID No. to side of bottle (circled in yellow) </a:t>
            </a:r>
          </a:p>
          <a:p>
            <a:r>
              <a:rPr lang="en-US" sz="1800" b="0" i="0" u="none" strike="noStrike" baseline="0" dirty="0">
                <a:solidFill>
                  <a:srgbClr val="000000"/>
                </a:solidFill>
              </a:rPr>
              <a:t>	</a:t>
            </a:r>
          </a:p>
          <a:p>
            <a:endParaRPr lang="en-US" sz="1800" b="0" i="0" u="none" strike="noStrike" baseline="0" dirty="0">
              <a:solidFill>
                <a:srgbClr val="000000"/>
              </a:solidFill>
            </a:endParaRPr>
          </a:p>
          <a:p>
            <a:r>
              <a:rPr lang="en-US" sz="1600" b="0" i="0" u="none" strike="noStrike" baseline="0" dirty="0">
                <a:solidFill>
                  <a:srgbClr val="000000"/>
                </a:solidFill>
              </a:rPr>
              <a:t>	</a:t>
            </a:r>
          </a:p>
          <a:p>
            <a:endParaRPr lang="en-US" sz="1600" dirty="0"/>
          </a:p>
        </p:txBody>
      </p:sp>
    </p:spTree>
    <p:extLst>
      <p:ext uri="{BB962C8B-B14F-4D97-AF65-F5344CB8AC3E}">
        <p14:creationId xmlns:p14="http://schemas.microsoft.com/office/powerpoint/2010/main" val="32180502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0CDD91-19C5-4EE6-BF3F-3CB8220D933C}"/>
              </a:ext>
            </a:extLst>
          </p:cNvPr>
          <p:cNvSpPr>
            <a:spLocks noGrp="1"/>
          </p:cNvSpPr>
          <p:nvPr>
            <p:ph type="title"/>
          </p:nvPr>
        </p:nvSpPr>
        <p:spPr/>
        <p:txBody>
          <a:bodyPr/>
          <a:lstStyle/>
          <a:p>
            <a:r>
              <a:rPr lang="en-US" dirty="0"/>
              <a:t>Barcode forms</a:t>
            </a:r>
          </a:p>
        </p:txBody>
      </p:sp>
      <p:sp>
        <p:nvSpPr>
          <p:cNvPr id="3" name="Content Placeholder 2">
            <a:extLst>
              <a:ext uri="{FF2B5EF4-FFF2-40B4-BE49-F238E27FC236}">
                <a16:creationId xmlns:a16="http://schemas.microsoft.com/office/drawing/2014/main" id="{72CD48ED-C378-44C1-BBC5-6C34B83A799A}"/>
              </a:ext>
            </a:extLst>
          </p:cNvPr>
          <p:cNvSpPr>
            <a:spLocks noGrp="1"/>
          </p:cNvSpPr>
          <p:nvPr>
            <p:ph sz="half" idx="1"/>
          </p:nvPr>
        </p:nvSpPr>
        <p:spPr/>
        <p:txBody>
          <a:bodyPr>
            <a:normAutofit fontScale="92500" lnSpcReduction="20000"/>
          </a:bodyPr>
          <a:lstStyle/>
          <a:p>
            <a:endParaRPr lang="en-US" dirty="0"/>
          </a:p>
        </p:txBody>
      </p:sp>
      <p:sp>
        <p:nvSpPr>
          <p:cNvPr id="4" name="Content Placeholder 3">
            <a:extLst>
              <a:ext uri="{FF2B5EF4-FFF2-40B4-BE49-F238E27FC236}">
                <a16:creationId xmlns:a16="http://schemas.microsoft.com/office/drawing/2014/main" id="{7C3F4495-926E-4B04-BCA6-425F86372AC6}"/>
              </a:ext>
            </a:extLst>
          </p:cNvPr>
          <p:cNvSpPr>
            <a:spLocks noGrp="1"/>
          </p:cNvSpPr>
          <p:nvPr>
            <p:ph sz="half" idx="2"/>
          </p:nvPr>
        </p:nvSpPr>
        <p:spPr/>
        <p:txBody>
          <a:bodyPr>
            <a:normAutofit fontScale="92500" lnSpcReduction="20000"/>
          </a:bodyPr>
          <a:lstStyle/>
          <a:p>
            <a:pPr marL="0" indent="0">
              <a:buNone/>
            </a:pPr>
            <a:r>
              <a:rPr lang="en-US" sz="1800" b="0" i="0" u="none" strike="noStrike" baseline="0" dirty="0"/>
              <a:t>These forms can be used in the event a defendant/person under supervision reports to your facility on short notice and a pre-populated form was not generated the night before. In these instances, the collector will need to hand write all other sections of the form. These chain of custody forms should only be used when a client is present at your facility, collection is authorized, and a pre-populated form is not available. </a:t>
            </a:r>
          </a:p>
          <a:p>
            <a:pPr marL="0" indent="0">
              <a:buNone/>
            </a:pPr>
            <a:endParaRPr lang="en-US" sz="1800" dirty="0"/>
          </a:p>
          <a:p>
            <a:pPr marL="0" indent="0">
              <a:buNone/>
            </a:pPr>
            <a:r>
              <a:rPr lang="en-US" dirty="0"/>
              <a:t>Confirm which agency’s form you are using before filling it out. </a:t>
            </a:r>
          </a:p>
        </p:txBody>
      </p:sp>
      <p:pic>
        <p:nvPicPr>
          <p:cNvPr id="2050" name="Picture 4" descr="Graphical user interface, text, application&#10;&#10;Description automatically generated">
            <a:extLst>
              <a:ext uri="{FF2B5EF4-FFF2-40B4-BE49-F238E27FC236}">
                <a16:creationId xmlns:a16="http://schemas.microsoft.com/office/drawing/2014/main" id="{2BC8C736-F15C-45D3-B9E8-38B72FB9C8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3795" y="2088319"/>
            <a:ext cx="5078591" cy="3702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610144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pic>
        <p:nvPicPr>
          <p:cNvPr id="8" name="Picture 1">
            <a:extLst>
              <a:ext uri="{FF2B5EF4-FFF2-40B4-BE49-F238E27FC236}">
                <a16:creationId xmlns:a16="http://schemas.microsoft.com/office/drawing/2014/main" id="{54510A70-7ABC-4963-8AFA-B3A65CA9C70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15189" y="1031851"/>
            <a:ext cx="3569512" cy="4759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a:extLst>
              <a:ext uri="{FF2B5EF4-FFF2-40B4-BE49-F238E27FC236}">
                <a16:creationId xmlns:a16="http://schemas.microsoft.com/office/drawing/2014/main" id="{E9E16B45-D9D6-4F9E-A99F-123E9B81AB54}"/>
              </a:ext>
            </a:extLst>
          </p:cNvPr>
          <p:cNvSpPr>
            <a:spLocks noGrp="1"/>
          </p:cNvSpPr>
          <p:nvPr>
            <p:ph type="title"/>
          </p:nvPr>
        </p:nvSpPr>
        <p:spPr>
          <a:xfrm>
            <a:off x="6513534" y="609600"/>
            <a:ext cx="4754022" cy="1326321"/>
          </a:xfrm>
        </p:spPr>
        <p:txBody>
          <a:bodyPr vert="horz" lIns="91440" tIns="45720" rIns="91440" bIns="45720" rtlCol="0" anchor="ctr">
            <a:normAutofit/>
          </a:bodyPr>
          <a:lstStyle/>
          <a:p>
            <a:r>
              <a:rPr lang="en-US" dirty="0"/>
              <a:t>Chain of Custody</a:t>
            </a:r>
          </a:p>
        </p:txBody>
      </p:sp>
      <p:sp>
        <p:nvSpPr>
          <p:cNvPr id="5" name="Content Placeholder 4">
            <a:extLst>
              <a:ext uri="{FF2B5EF4-FFF2-40B4-BE49-F238E27FC236}">
                <a16:creationId xmlns:a16="http://schemas.microsoft.com/office/drawing/2014/main" id="{763162C6-7C81-4D98-8824-FF3FF382FDAB}"/>
              </a:ext>
            </a:extLst>
          </p:cNvPr>
          <p:cNvSpPr>
            <a:spLocks noGrp="1"/>
          </p:cNvSpPr>
          <p:nvPr>
            <p:ph sz="half" idx="1"/>
          </p:nvPr>
        </p:nvSpPr>
        <p:spPr>
          <a:xfrm>
            <a:off x="6513534" y="2096064"/>
            <a:ext cx="4754022" cy="3695136"/>
          </a:xfrm>
        </p:spPr>
        <p:txBody>
          <a:bodyPr vert="horz" lIns="91440" tIns="45720" rIns="91440" bIns="45720" rtlCol="0">
            <a:normAutofit/>
          </a:bodyPr>
          <a:lstStyle/>
          <a:p>
            <a:pPr>
              <a:lnSpc>
                <a:spcPct val="110000"/>
              </a:lnSpc>
            </a:pPr>
            <a:r>
              <a:rPr lang="en-US" sz="2800" dirty="0"/>
              <a:t>Prior to collection, place one bar code sticker from the chain of custody on the collection cup</a:t>
            </a:r>
          </a:p>
        </p:txBody>
      </p:sp>
      <p:cxnSp>
        <p:nvCxnSpPr>
          <p:cNvPr id="12" name="Straight Connector 11">
            <a:extLst>
              <a:ext uri="{FF2B5EF4-FFF2-40B4-BE49-F238E27FC236}">
                <a16:creationId xmlns:a16="http://schemas.microsoft.com/office/drawing/2014/main" id="{CCC56CD4-A9DA-4BCF-97D9-5DC34619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45720"/>
            <a:ext cx="0" cy="6766560"/>
          </a:xfrm>
          <a:prstGeom prst="line">
            <a:avLst/>
          </a:prstGeom>
          <a:ln w="190500" cap="sq">
            <a:solidFill>
              <a:srgbClr val="FFFFFF"/>
            </a:solidFill>
            <a:miter lim="800000"/>
          </a:ln>
          <a:scene3d>
            <a:camera prst="orthographicFront"/>
            <a:lightRig rig="twoPt" dir="t">
              <a:rot lat="0" lon="0" rev="7200000"/>
            </a:lightRig>
          </a:scene3d>
          <a:sp3d>
            <a:bevelT w="25400" h="19050"/>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02174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E4704D-17C6-484D-A654-9B6154215DF7}"/>
              </a:ext>
            </a:extLst>
          </p:cNvPr>
          <p:cNvSpPr>
            <a:spLocks noGrp="1"/>
          </p:cNvSpPr>
          <p:nvPr>
            <p:ph type="title"/>
          </p:nvPr>
        </p:nvSpPr>
        <p:spPr>
          <a:xfrm>
            <a:off x="913795" y="609600"/>
            <a:ext cx="10353761" cy="1326321"/>
          </a:xfrm>
        </p:spPr>
        <p:txBody>
          <a:bodyPr vert="horz" lIns="91440" tIns="45720" rIns="91440" bIns="45720" rtlCol="0" anchor="ctr">
            <a:normAutofit/>
          </a:bodyPr>
          <a:lstStyle/>
          <a:p>
            <a:r>
              <a:rPr lang="en-US" dirty="0"/>
              <a:t>Universal Precautions </a:t>
            </a:r>
          </a:p>
        </p:txBody>
      </p:sp>
      <p:sp>
        <p:nvSpPr>
          <p:cNvPr id="3" name="Content Placeholder 2">
            <a:extLst>
              <a:ext uri="{FF2B5EF4-FFF2-40B4-BE49-F238E27FC236}">
                <a16:creationId xmlns:a16="http://schemas.microsoft.com/office/drawing/2014/main" id="{D2F88C25-01C6-4691-A2D3-CCDB5511D09D}"/>
              </a:ext>
            </a:extLst>
          </p:cNvPr>
          <p:cNvSpPr>
            <a:spLocks noGrp="1"/>
          </p:cNvSpPr>
          <p:nvPr>
            <p:ph sz="half" idx="1"/>
          </p:nvPr>
        </p:nvSpPr>
        <p:spPr>
          <a:xfrm>
            <a:off x="913795" y="2096064"/>
            <a:ext cx="5016860" cy="3695136"/>
          </a:xfrm>
        </p:spPr>
        <p:txBody>
          <a:bodyPr vert="horz" lIns="91440" tIns="45720" rIns="91440" bIns="45720" rtlCol="0">
            <a:normAutofit fontScale="92500"/>
          </a:bodyPr>
          <a:lstStyle/>
          <a:p>
            <a:pPr>
              <a:defRPr/>
            </a:pPr>
            <a:r>
              <a:rPr lang="en-US" sz="2000" dirty="0"/>
              <a:t>The use of </a:t>
            </a:r>
            <a:r>
              <a:rPr lang="en-US" sz="2000" b="1" u="sng" dirty="0"/>
              <a:t>Protective Barriers </a:t>
            </a:r>
            <a:r>
              <a:rPr lang="en-US" sz="2000" dirty="0"/>
              <a:t>is strongly recommended for the collector before any collection is attempted. </a:t>
            </a:r>
          </a:p>
          <a:p>
            <a:pPr>
              <a:defRPr/>
            </a:pPr>
            <a:r>
              <a:rPr lang="en-US" sz="2000" dirty="0"/>
              <a:t>Examples of barriers include;</a:t>
            </a:r>
          </a:p>
          <a:p>
            <a:pPr marL="742950" lvl="1" indent="-285750">
              <a:defRPr/>
            </a:pPr>
            <a:r>
              <a:rPr lang="en-US" dirty="0"/>
              <a:t>Gloves</a:t>
            </a:r>
          </a:p>
          <a:p>
            <a:pPr marL="742950" lvl="1" indent="-285750">
              <a:defRPr/>
            </a:pPr>
            <a:r>
              <a:rPr lang="en-US" dirty="0"/>
              <a:t>Masks</a:t>
            </a:r>
          </a:p>
          <a:p>
            <a:pPr marL="742950" lvl="1" indent="-285750">
              <a:defRPr/>
            </a:pPr>
            <a:r>
              <a:rPr lang="en-US" dirty="0"/>
              <a:t>Eyewear</a:t>
            </a:r>
          </a:p>
          <a:p>
            <a:pPr marL="742950" lvl="1" indent="-285750">
              <a:defRPr/>
            </a:pPr>
            <a:r>
              <a:rPr lang="en-US" dirty="0"/>
              <a:t>Gowns.</a:t>
            </a:r>
          </a:p>
          <a:p>
            <a:pPr marL="742950" lvl="1" indent="-285750">
              <a:defRPr/>
            </a:pPr>
            <a:r>
              <a:rPr lang="en-US" dirty="0"/>
              <a:t>Face Shields</a:t>
            </a:r>
          </a:p>
        </p:txBody>
      </p:sp>
      <p:pic>
        <p:nvPicPr>
          <p:cNvPr id="5" name="Picture 2" descr="OSHA WARNING Sign - Universal Precautions Must Be Observed | Made in the  USA - Walmart.com - Walmart.com">
            <a:extLst>
              <a:ext uri="{FF2B5EF4-FFF2-40B4-BE49-F238E27FC236}">
                <a16:creationId xmlns:a16="http://schemas.microsoft.com/office/drawing/2014/main" id="{8AE8B180-83AF-4E3C-BF63-2DC8CD2A6B01}"/>
              </a:ext>
            </a:extLst>
          </p:cNvPr>
          <p:cNvPicPr>
            <a:picLocks noGrp="1" noChangeAspect="1" noChangeArrowheads="1"/>
          </p:cNvPicPr>
          <p:nvPr>
            <p:ph sz="half" idx="2"/>
          </p:nvPr>
        </p:nvPicPr>
        <p:blipFill rotWithShape="1">
          <a:blip r:embed="rId3">
            <a:extLst>
              <a:ext uri="{28A0092B-C50C-407E-A947-70E740481C1C}">
                <a14:useLocalDpi xmlns:a14="http://schemas.microsoft.com/office/drawing/2010/main" val="0"/>
              </a:ext>
            </a:extLst>
          </a:blip>
          <a:srcRect l="3152" t="16934" r="3776" b="15928"/>
          <a:stretch/>
        </p:blipFill>
        <p:spPr bwMode="auto">
          <a:xfrm>
            <a:off x="6575828" y="2176824"/>
            <a:ext cx="4702377" cy="339207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671709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764E701-62D0-4B68-B902-A44BB8DAF1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D9AEA4E-17C5-4819-9423-63A8CA392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654296" cy="6858000"/>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03EB909-A8BA-4DF6-AB76-3D5D81BF97BF}"/>
              </a:ext>
            </a:extLst>
          </p:cNvPr>
          <p:cNvSpPr>
            <a:spLocks noGrp="1"/>
          </p:cNvSpPr>
          <p:nvPr>
            <p:ph type="title"/>
          </p:nvPr>
        </p:nvSpPr>
        <p:spPr>
          <a:xfrm>
            <a:off x="965200" y="1096963"/>
            <a:ext cx="3367361" cy="4664075"/>
          </a:xfrm>
        </p:spPr>
        <p:txBody>
          <a:bodyPr>
            <a:normAutofit/>
          </a:bodyPr>
          <a:lstStyle/>
          <a:p>
            <a:pPr algn="l"/>
            <a:r>
              <a:rPr lang="en-US" sz="2800">
                <a:solidFill>
                  <a:srgbClr val="FFFFFF"/>
                </a:solidFill>
              </a:rPr>
              <a:t>Prepping for collection </a:t>
            </a:r>
          </a:p>
        </p:txBody>
      </p:sp>
      <p:sp>
        <p:nvSpPr>
          <p:cNvPr id="14" name="Rectangle 13">
            <a:extLst>
              <a:ext uri="{FF2B5EF4-FFF2-40B4-BE49-F238E27FC236}">
                <a16:creationId xmlns:a16="http://schemas.microsoft.com/office/drawing/2014/main" id="{1F4F8940-B1DD-45FA-A352-606F44F93F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643467" cy="685800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Content Placeholder 4">
            <a:extLst>
              <a:ext uri="{FF2B5EF4-FFF2-40B4-BE49-F238E27FC236}">
                <a16:creationId xmlns:a16="http://schemas.microsoft.com/office/drawing/2014/main" id="{5C088EF2-C660-45E2-A019-D61F925F562F}"/>
              </a:ext>
            </a:extLst>
          </p:cNvPr>
          <p:cNvSpPr>
            <a:spLocks noGrp="1"/>
          </p:cNvSpPr>
          <p:nvPr>
            <p:ph idx="1"/>
          </p:nvPr>
        </p:nvSpPr>
        <p:spPr>
          <a:xfrm>
            <a:off x="5297762" y="1096963"/>
            <a:ext cx="5969795" cy="4664075"/>
          </a:xfrm>
        </p:spPr>
        <p:txBody>
          <a:bodyPr anchor="ctr">
            <a:normAutofit/>
          </a:bodyPr>
          <a:lstStyle/>
          <a:p>
            <a:r>
              <a:rPr lang="en-US" sz="1800">
                <a:solidFill>
                  <a:schemeClr val="tx1">
                    <a:lumMod val="95000"/>
                    <a:lumOff val="5000"/>
                  </a:schemeClr>
                </a:solidFill>
              </a:rPr>
              <a:t>Prior to collection, defendant/PUS must:</a:t>
            </a:r>
          </a:p>
          <a:p>
            <a:pPr lvl="1"/>
            <a:r>
              <a:rPr lang="en-US">
                <a:solidFill>
                  <a:schemeClr val="tx1">
                    <a:lumMod val="95000"/>
                    <a:lumOff val="5000"/>
                  </a:schemeClr>
                </a:solidFill>
              </a:rPr>
              <a:t>Remove any jackets or coats and roll up long sleeve to their elbows before entering the collection room</a:t>
            </a:r>
          </a:p>
          <a:p>
            <a:pPr lvl="1"/>
            <a:r>
              <a:rPr lang="en-US">
                <a:solidFill>
                  <a:schemeClr val="tx1">
                    <a:lumMod val="95000"/>
                    <a:lumOff val="5000"/>
                  </a:schemeClr>
                </a:solidFill>
              </a:rPr>
              <a:t>Leave purses or any other carried items outside the collection room or in control of the specimen collector</a:t>
            </a:r>
          </a:p>
          <a:p>
            <a:pPr lvl="1"/>
            <a:r>
              <a:rPr lang="en-US">
                <a:solidFill>
                  <a:schemeClr val="tx1">
                    <a:lumMod val="95000"/>
                    <a:lumOff val="5000"/>
                  </a:schemeClr>
                </a:solidFill>
              </a:rPr>
              <a:t>Rinse and thoroughly dry hands prior to voiding</a:t>
            </a:r>
          </a:p>
        </p:txBody>
      </p:sp>
    </p:spTree>
    <p:extLst>
      <p:ext uri="{BB962C8B-B14F-4D97-AF65-F5344CB8AC3E}">
        <p14:creationId xmlns:p14="http://schemas.microsoft.com/office/powerpoint/2010/main" val="2770010221"/>
      </p:ext>
    </p:extLst>
  </p:cSld>
  <p:clrMapOvr>
    <a:overrideClrMapping bg1="lt1" tx1="dk1" bg2="lt2" tx2="dk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FBA67F-0D4D-4C2E-A1D7-82D080A4B3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B691C39-E00A-42D5-ABBC-48D0B40F3374}"/>
              </a:ext>
            </a:extLst>
          </p:cNvPr>
          <p:cNvSpPr>
            <a:spLocks noGrp="1"/>
          </p:cNvSpPr>
          <p:nvPr>
            <p:ph type="title"/>
          </p:nvPr>
        </p:nvSpPr>
        <p:spPr>
          <a:xfrm>
            <a:off x="913795" y="609600"/>
            <a:ext cx="10353761" cy="1326321"/>
          </a:xfrm>
        </p:spPr>
        <p:txBody>
          <a:bodyPr>
            <a:normAutofit/>
          </a:bodyPr>
          <a:lstStyle/>
          <a:p>
            <a:r>
              <a:rPr lang="en-US"/>
              <a:t>Secure Collection Area</a:t>
            </a:r>
            <a:endParaRPr lang="en-US" dirty="0"/>
          </a:p>
        </p:txBody>
      </p:sp>
      <p:sp>
        <p:nvSpPr>
          <p:cNvPr id="14" name="Rectangle 9">
            <a:extLst>
              <a:ext uri="{FF2B5EF4-FFF2-40B4-BE49-F238E27FC236}">
                <a16:creationId xmlns:a16="http://schemas.microsoft.com/office/drawing/2014/main" id="{EFA2AC96-1E47-421C-A03F-F98E354EB4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95500"/>
            <a:ext cx="12192000" cy="4762500"/>
          </a:xfrm>
          <a:prstGeom prst="rect">
            <a:avLst/>
          </a:prstGeom>
          <a:solidFill>
            <a:schemeClr val="bg1">
              <a:alpha val="50000"/>
            </a:schemeClr>
          </a:solidFill>
          <a:ln>
            <a:noFill/>
          </a:ln>
        </p:spPr>
        <p:style>
          <a:lnRef idx="2">
            <a:schemeClr val="accent1">
              <a:shade val="50000"/>
            </a:schemeClr>
          </a:lnRef>
          <a:fillRef idx="1001">
            <a:schemeClr val="dk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3989526-B858-42BD-9446-66630F4ACDC6}"/>
              </a:ext>
            </a:extLst>
          </p:cNvPr>
          <p:cNvSpPr>
            <a:spLocks noGrp="1"/>
          </p:cNvSpPr>
          <p:nvPr>
            <p:ph idx="1"/>
          </p:nvPr>
        </p:nvSpPr>
        <p:spPr>
          <a:xfrm>
            <a:off x="1466850" y="2463800"/>
            <a:ext cx="9247652" cy="3327400"/>
          </a:xfrm>
        </p:spPr>
        <p:txBody>
          <a:bodyPr>
            <a:normAutofit/>
          </a:bodyPr>
          <a:lstStyle/>
          <a:p>
            <a:pPr marL="0" indent="0">
              <a:buNone/>
            </a:pPr>
            <a:r>
              <a:rPr lang="en-US" altLang="en-US"/>
              <a:t>To the best extent possible, provide a lavatory only for collecting urine specimens that is not used by staff or others not providing a urine specimen.</a:t>
            </a:r>
          </a:p>
          <a:p>
            <a:endParaRPr lang="en-US" dirty="0"/>
          </a:p>
        </p:txBody>
      </p:sp>
    </p:spTree>
    <p:extLst>
      <p:ext uri="{BB962C8B-B14F-4D97-AF65-F5344CB8AC3E}">
        <p14:creationId xmlns:p14="http://schemas.microsoft.com/office/powerpoint/2010/main" val="31696034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803DB-61B7-40FE-8268-C8F4D2D658C9}"/>
              </a:ext>
            </a:extLst>
          </p:cNvPr>
          <p:cNvSpPr>
            <a:spLocks noGrp="1"/>
          </p:cNvSpPr>
          <p:nvPr>
            <p:ph type="title"/>
          </p:nvPr>
        </p:nvSpPr>
        <p:spPr>
          <a:xfrm>
            <a:off x="752475" y="609600"/>
            <a:ext cx="3643150" cy="5603310"/>
          </a:xfrm>
        </p:spPr>
        <p:txBody>
          <a:bodyPr>
            <a:normAutofit/>
          </a:bodyPr>
          <a:lstStyle/>
          <a:p>
            <a:r>
              <a:rPr lang="en-US" dirty="0"/>
              <a:t>Collecting the Sample </a:t>
            </a:r>
          </a:p>
        </p:txBody>
      </p:sp>
      <p:graphicFrame>
        <p:nvGraphicFramePr>
          <p:cNvPr id="5" name="Content Placeholder 2">
            <a:extLst>
              <a:ext uri="{FF2B5EF4-FFF2-40B4-BE49-F238E27FC236}">
                <a16:creationId xmlns:a16="http://schemas.microsoft.com/office/drawing/2014/main" id="{106369CE-B7EA-049C-7A6C-3DB0B5BC7F65}"/>
              </a:ext>
            </a:extLst>
          </p:cNvPr>
          <p:cNvGraphicFramePr>
            <a:graphicFrameLocks noGrp="1"/>
          </p:cNvGraphicFramePr>
          <p:nvPr>
            <p:ph idx="1"/>
            <p:extLst>
              <p:ext uri="{D42A27DB-BD31-4B8C-83A1-F6EECF244321}">
                <p14:modId xmlns:p14="http://schemas.microsoft.com/office/powerpoint/2010/main" val="2118062332"/>
              </p:ext>
            </p:extLst>
          </p:nvPr>
        </p:nvGraphicFramePr>
        <p:xfrm>
          <a:off x="5127625" y="1114425"/>
          <a:ext cx="5924550" cy="46291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987252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FBA67F-0D4D-4C2E-A1D7-82D080A4B3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AEF9441-1E3F-4020-A1F0-F2D4856225B1}"/>
              </a:ext>
            </a:extLst>
          </p:cNvPr>
          <p:cNvSpPr>
            <a:spLocks noGrp="1"/>
          </p:cNvSpPr>
          <p:nvPr>
            <p:ph type="title"/>
          </p:nvPr>
        </p:nvSpPr>
        <p:spPr>
          <a:xfrm>
            <a:off x="913795" y="609600"/>
            <a:ext cx="10353761" cy="1326321"/>
          </a:xfrm>
        </p:spPr>
        <p:txBody>
          <a:bodyPr>
            <a:normAutofit/>
          </a:bodyPr>
          <a:lstStyle/>
          <a:p>
            <a:r>
              <a:rPr lang="en-US"/>
              <a:t>Drug Testing Program Overview</a:t>
            </a:r>
            <a:endParaRPr lang="en-US" dirty="0"/>
          </a:p>
        </p:txBody>
      </p:sp>
      <p:sp>
        <p:nvSpPr>
          <p:cNvPr id="10" name="Rectangle 9">
            <a:extLst>
              <a:ext uri="{FF2B5EF4-FFF2-40B4-BE49-F238E27FC236}">
                <a16:creationId xmlns:a16="http://schemas.microsoft.com/office/drawing/2014/main" id="{EFA2AC96-1E47-421C-A03F-F98E354EB4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95500"/>
            <a:ext cx="12192000" cy="4762500"/>
          </a:xfrm>
          <a:prstGeom prst="rect">
            <a:avLst/>
          </a:prstGeom>
          <a:solidFill>
            <a:schemeClr val="bg1">
              <a:alpha val="50000"/>
            </a:schemeClr>
          </a:solidFill>
          <a:ln>
            <a:noFill/>
          </a:ln>
        </p:spPr>
        <p:style>
          <a:lnRef idx="2">
            <a:schemeClr val="accent1">
              <a:shade val="50000"/>
            </a:schemeClr>
          </a:lnRef>
          <a:fillRef idx="1001">
            <a:schemeClr val="dk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16DF8A3-E6BB-4AE7-9074-B536D0322AC3}"/>
              </a:ext>
            </a:extLst>
          </p:cNvPr>
          <p:cNvSpPr>
            <a:spLocks noGrp="1"/>
          </p:cNvSpPr>
          <p:nvPr>
            <p:ph idx="1"/>
          </p:nvPr>
        </p:nvSpPr>
        <p:spPr>
          <a:xfrm>
            <a:off x="1466850" y="2463800"/>
            <a:ext cx="9247652" cy="3327400"/>
          </a:xfrm>
        </p:spPr>
        <p:txBody>
          <a:bodyPr>
            <a:normAutofit/>
          </a:bodyPr>
          <a:lstStyle/>
          <a:p>
            <a:pPr>
              <a:lnSpc>
                <a:spcPct val="110000"/>
              </a:lnSpc>
            </a:pPr>
            <a:r>
              <a:rPr lang="en-US" sz="1900" dirty="0"/>
              <a:t>Defendants (Pretrial) and Persons Under Supervision (Probation) may be ordered as a condition of their release to submit to any method of testing required by the US Probation/Pretrial Services Office of the supervising officer for determining whether the defendant or person under supervision (PUS) is using a prohibited substance. </a:t>
            </a:r>
          </a:p>
          <a:p>
            <a:pPr>
              <a:lnSpc>
                <a:spcPct val="110000"/>
              </a:lnSpc>
            </a:pPr>
            <a:endParaRPr lang="en-US" sz="1900" dirty="0"/>
          </a:p>
          <a:p>
            <a:pPr>
              <a:lnSpc>
                <a:spcPct val="110000"/>
              </a:lnSpc>
            </a:pPr>
            <a:r>
              <a:rPr lang="en-US" sz="1900" dirty="0"/>
              <a:t>Additionally, a defendant/person under supervision “must not obstruct, attempt to obstruct, or tamper with the efficiency and accuracy of prohibited substance screening or testing.” </a:t>
            </a:r>
          </a:p>
        </p:txBody>
      </p:sp>
    </p:spTree>
    <p:extLst>
      <p:ext uri="{BB962C8B-B14F-4D97-AF65-F5344CB8AC3E}">
        <p14:creationId xmlns:p14="http://schemas.microsoft.com/office/powerpoint/2010/main" val="10665569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FBA67F-0D4D-4C2E-A1D7-82D080A4B3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20C7C2F-8F29-4713-B66C-A883F7EE9C23}"/>
              </a:ext>
            </a:extLst>
          </p:cNvPr>
          <p:cNvSpPr>
            <a:spLocks noGrp="1"/>
          </p:cNvSpPr>
          <p:nvPr>
            <p:ph type="title"/>
          </p:nvPr>
        </p:nvSpPr>
        <p:spPr>
          <a:xfrm>
            <a:off x="913795" y="609600"/>
            <a:ext cx="10353761" cy="1326321"/>
          </a:xfrm>
        </p:spPr>
        <p:txBody>
          <a:bodyPr>
            <a:normAutofit/>
          </a:bodyPr>
          <a:lstStyle/>
          <a:p>
            <a:r>
              <a:rPr lang="en-US" dirty="0"/>
              <a:t>Unobserved collections</a:t>
            </a:r>
          </a:p>
        </p:txBody>
      </p:sp>
      <p:sp>
        <p:nvSpPr>
          <p:cNvPr id="10" name="Rectangle 9">
            <a:extLst>
              <a:ext uri="{FF2B5EF4-FFF2-40B4-BE49-F238E27FC236}">
                <a16:creationId xmlns:a16="http://schemas.microsoft.com/office/drawing/2014/main" id="{EFA2AC96-1E47-421C-A03F-F98E354EB4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95500"/>
            <a:ext cx="12192000" cy="4762500"/>
          </a:xfrm>
          <a:prstGeom prst="rect">
            <a:avLst/>
          </a:prstGeom>
          <a:solidFill>
            <a:schemeClr val="bg1">
              <a:alpha val="50000"/>
            </a:schemeClr>
          </a:solidFill>
          <a:ln>
            <a:noFill/>
          </a:ln>
        </p:spPr>
        <p:style>
          <a:lnRef idx="2">
            <a:schemeClr val="accent1">
              <a:shade val="50000"/>
            </a:schemeClr>
          </a:lnRef>
          <a:fillRef idx="1001">
            <a:schemeClr val="dk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E6EA523-773A-4EF4-86A8-F7BACF2A76DF}"/>
              </a:ext>
            </a:extLst>
          </p:cNvPr>
          <p:cNvSpPr>
            <a:spLocks noGrp="1"/>
          </p:cNvSpPr>
          <p:nvPr>
            <p:ph idx="1"/>
          </p:nvPr>
        </p:nvSpPr>
        <p:spPr>
          <a:xfrm>
            <a:off x="1466850" y="2463800"/>
            <a:ext cx="9247652" cy="3327400"/>
          </a:xfrm>
        </p:spPr>
        <p:txBody>
          <a:bodyPr>
            <a:normAutofit/>
          </a:bodyPr>
          <a:lstStyle/>
          <a:p>
            <a:pPr marL="651510" lvl="1" indent="-285750">
              <a:defRPr/>
            </a:pPr>
            <a:r>
              <a:rPr lang="en-US" dirty="0"/>
              <a:t>Only when the defendant/offender and the collector are not of the same sex.</a:t>
            </a:r>
          </a:p>
          <a:p>
            <a:pPr marL="651510" lvl="1" indent="-285750">
              <a:defRPr/>
            </a:pPr>
            <a:r>
              <a:rPr lang="en-US" b="1" dirty="0"/>
              <a:t>Clearly document on the Chain of Custody Form that collection was unobserved.</a:t>
            </a:r>
          </a:p>
          <a:p>
            <a:pPr marL="651510" lvl="1" indent="-285750">
              <a:defRPr/>
            </a:pPr>
            <a:r>
              <a:rPr lang="en-US" dirty="0"/>
              <a:t>Place a blue or green colored toilet bowl cleaner or coloring agent in the toilet bowl.</a:t>
            </a:r>
          </a:p>
          <a:p>
            <a:pPr marL="651510" lvl="1" indent="-285750">
              <a:defRPr/>
            </a:pPr>
            <a:r>
              <a:rPr lang="en-US" dirty="0"/>
              <a:t>Secure any sources of water in the collection area.</a:t>
            </a:r>
          </a:p>
          <a:p>
            <a:pPr marL="651510" lvl="1" indent="-285750">
              <a:defRPr/>
            </a:pPr>
            <a:r>
              <a:rPr lang="en-US" dirty="0"/>
              <a:t>Remove and/or secure any agents such as soaps, cleaners and deodorizers.</a:t>
            </a:r>
          </a:p>
          <a:p>
            <a:pPr marL="651510" lvl="1" indent="-285750">
              <a:defRPr/>
            </a:pPr>
            <a:r>
              <a:rPr lang="en-US" dirty="0"/>
              <a:t>Follow all general collection procedures.</a:t>
            </a:r>
          </a:p>
          <a:p>
            <a:endParaRPr lang="en-US" dirty="0"/>
          </a:p>
        </p:txBody>
      </p:sp>
    </p:spTree>
    <p:extLst>
      <p:ext uri="{BB962C8B-B14F-4D97-AF65-F5344CB8AC3E}">
        <p14:creationId xmlns:p14="http://schemas.microsoft.com/office/powerpoint/2010/main" val="21426901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3B30ED-2E4A-4DDE-B6F1-09C5D7E63CF9}"/>
              </a:ext>
            </a:extLst>
          </p:cNvPr>
          <p:cNvSpPr>
            <a:spLocks noGrp="1"/>
          </p:cNvSpPr>
          <p:nvPr>
            <p:ph type="title"/>
          </p:nvPr>
        </p:nvSpPr>
        <p:spPr>
          <a:xfrm>
            <a:off x="913795" y="609600"/>
            <a:ext cx="10353761" cy="1326321"/>
          </a:xfrm>
        </p:spPr>
        <p:txBody>
          <a:bodyPr vert="horz" lIns="91440" tIns="45720" rIns="91440" bIns="45720" rtlCol="0" anchor="ctr">
            <a:normAutofit/>
          </a:bodyPr>
          <a:lstStyle/>
          <a:p>
            <a:r>
              <a:rPr lang="en-US" dirty="0"/>
              <a:t>Following collection</a:t>
            </a:r>
          </a:p>
        </p:txBody>
      </p:sp>
      <p:sp>
        <p:nvSpPr>
          <p:cNvPr id="3" name="Content Placeholder 2">
            <a:extLst>
              <a:ext uri="{FF2B5EF4-FFF2-40B4-BE49-F238E27FC236}">
                <a16:creationId xmlns:a16="http://schemas.microsoft.com/office/drawing/2014/main" id="{36FB6D9B-3153-4316-9BC2-BA423299A8C6}"/>
              </a:ext>
            </a:extLst>
          </p:cNvPr>
          <p:cNvSpPr>
            <a:spLocks noGrp="1"/>
          </p:cNvSpPr>
          <p:nvPr>
            <p:ph sz="half" idx="1"/>
          </p:nvPr>
        </p:nvSpPr>
        <p:spPr>
          <a:xfrm>
            <a:off x="913795" y="2096064"/>
            <a:ext cx="5016860" cy="3695136"/>
          </a:xfrm>
        </p:spPr>
        <p:txBody>
          <a:bodyPr vert="horz" lIns="91440" tIns="45720" rIns="91440" bIns="45720" rtlCol="0">
            <a:normAutofit/>
          </a:bodyPr>
          <a:lstStyle/>
          <a:p>
            <a:pPr>
              <a:lnSpc>
                <a:spcPct val="110000"/>
              </a:lnSpc>
              <a:defRPr/>
            </a:pPr>
            <a:r>
              <a:rPr lang="en-US" sz="1300" dirty="0"/>
              <a:t>The collector </a:t>
            </a:r>
            <a:r>
              <a:rPr lang="en-US" sz="1300" b="1" dirty="0"/>
              <a:t>AND</a:t>
            </a:r>
            <a:r>
              <a:rPr lang="en-US" sz="1300" dirty="0"/>
              <a:t> donor must sign the chain of custody form </a:t>
            </a:r>
            <a:r>
              <a:rPr lang="en-US" sz="1300" b="1" dirty="0"/>
              <a:t>AFTER</a:t>
            </a:r>
            <a:r>
              <a:rPr lang="en-US" sz="1300" dirty="0"/>
              <a:t> the sample is collected.</a:t>
            </a:r>
          </a:p>
          <a:p>
            <a:pPr>
              <a:lnSpc>
                <a:spcPct val="110000"/>
              </a:lnSpc>
              <a:defRPr/>
            </a:pPr>
            <a:r>
              <a:rPr lang="en-US" sz="1300" dirty="0"/>
              <a:t>Review temperature of sample, especially unobserved collections.  The temperature of the sample should be measured within 4 minutes of collection and should be within a range of 90 – 100 degrees.  Document any discrepancies. </a:t>
            </a:r>
          </a:p>
          <a:p>
            <a:pPr>
              <a:lnSpc>
                <a:spcPct val="110000"/>
              </a:lnSpc>
              <a:defRPr/>
            </a:pPr>
            <a:r>
              <a:rPr lang="en-US" sz="1300" dirty="0"/>
              <a:t>Place the sealed sample in the </a:t>
            </a:r>
            <a:r>
              <a:rPr lang="en-US" sz="1300" b="1" u="sng" dirty="0"/>
              <a:t>inner</a:t>
            </a:r>
            <a:r>
              <a:rPr lang="en-US" sz="1300" b="1" dirty="0"/>
              <a:t> </a:t>
            </a:r>
            <a:r>
              <a:rPr lang="en-US" sz="1300" dirty="0"/>
              <a:t>pocket of the plastic bag containing the absorption sheet. (sealing instructions on next page)</a:t>
            </a:r>
          </a:p>
          <a:p>
            <a:pPr>
              <a:lnSpc>
                <a:spcPct val="110000"/>
              </a:lnSpc>
              <a:defRPr/>
            </a:pPr>
            <a:r>
              <a:rPr lang="en-US" sz="1300" dirty="0"/>
              <a:t>Place the chain of custody form in the </a:t>
            </a:r>
            <a:r>
              <a:rPr lang="en-US" sz="1300" b="1" u="sng" dirty="0"/>
              <a:t>outside</a:t>
            </a:r>
            <a:r>
              <a:rPr lang="en-US" sz="1300" b="1" dirty="0"/>
              <a:t> </a:t>
            </a:r>
            <a:r>
              <a:rPr lang="en-US" sz="1300" dirty="0"/>
              <a:t>pocket.</a:t>
            </a:r>
          </a:p>
          <a:p>
            <a:pPr>
              <a:lnSpc>
                <a:spcPct val="110000"/>
              </a:lnSpc>
              <a:defRPr/>
            </a:pPr>
            <a:r>
              <a:rPr lang="en-US" sz="1300" dirty="0"/>
              <a:t>Seal bag.</a:t>
            </a:r>
          </a:p>
        </p:txBody>
      </p:sp>
      <p:pic>
        <p:nvPicPr>
          <p:cNvPr id="5" name="Picture 4" descr="Graphical user interface, text, application, email&#10;&#10;Description automatically generated">
            <a:extLst>
              <a:ext uri="{FF2B5EF4-FFF2-40B4-BE49-F238E27FC236}">
                <a16:creationId xmlns:a16="http://schemas.microsoft.com/office/drawing/2014/main" id="{99B371D3-45B0-41E4-AB8C-5AE66BCEAA83}"/>
              </a:ext>
            </a:extLst>
          </p:cNvPr>
          <p:cNvPicPr>
            <a:picLocks noChangeAspect="1"/>
          </p:cNvPicPr>
          <p:nvPr/>
        </p:nvPicPr>
        <p:blipFill rotWithShape="1">
          <a:blip r:embed="rId3"/>
          <a:srcRect r="1071" b="1"/>
          <a:stretch/>
        </p:blipFill>
        <p:spPr>
          <a:xfrm>
            <a:off x="6357257" y="2210935"/>
            <a:ext cx="4833257" cy="3493180"/>
          </a:xfrm>
          <a:prstGeom prst="rect">
            <a:avLst/>
          </a:prstGeom>
          <a:ln w="190500" cap="sq">
            <a:solidFill>
              <a:srgbClr val="FFFFFF"/>
            </a:solidFill>
            <a:miter lim="800000"/>
          </a:ln>
          <a:effectLst>
            <a:outerShdw blurRad="54991" dist="17780" dir="5400000" algn="ctr" rotWithShape="0">
              <a:schemeClr val="bg1">
                <a:alpha val="40000"/>
              </a:schemeClr>
            </a:outerShdw>
          </a:effectLst>
          <a:scene3d>
            <a:camera prst="orthographicFront"/>
            <a:lightRig rig="twoPt" dir="t">
              <a:rot lat="0" lon="0" rev="7200000"/>
            </a:lightRig>
          </a:scene3d>
          <a:sp3d>
            <a:bevelT w="25400" h="19050"/>
          </a:sp3d>
        </p:spPr>
      </p:pic>
      <p:sp>
        <p:nvSpPr>
          <p:cNvPr id="8" name="Rectangle 7">
            <a:extLst>
              <a:ext uri="{FF2B5EF4-FFF2-40B4-BE49-F238E27FC236}">
                <a16:creationId xmlns:a16="http://schemas.microsoft.com/office/drawing/2014/main" id="{309B58FD-E13C-4317-9889-6A7B28156D8C}"/>
              </a:ext>
            </a:extLst>
          </p:cNvPr>
          <p:cNvSpPr/>
          <p:nvPr/>
        </p:nvSpPr>
        <p:spPr>
          <a:xfrm>
            <a:off x="6435176" y="4950135"/>
            <a:ext cx="955651" cy="37126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9A87736-147C-4049-9C66-784B746C0F89}"/>
              </a:ext>
            </a:extLst>
          </p:cNvPr>
          <p:cNvSpPr/>
          <p:nvPr/>
        </p:nvSpPr>
        <p:spPr>
          <a:xfrm>
            <a:off x="6435176" y="5309935"/>
            <a:ext cx="4718671" cy="37126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463348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3B30ED-2E4A-4DDE-B6F1-09C5D7E63CF9}"/>
              </a:ext>
            </a:extLst>
          </p:cNvPr>
          <p:cNvSpPr>
            <a:spLocks noGrp="1"/>
          </p:cNvSpPr>
          <p:nvPr>
            <p:ph type="title"/>
          </p:nvPr>
        </p:nvSpPr>
        <p:spPr>
          <a:xfrm>
            <a:off x="4927472" y="609600"/>
            <a:ext cx="6340084" cy="1326321"/>
          </a:xfrm>
        </p:spPr>
        <p:txBody>
          <a:bodyPr vert="horz" lIns="91440" tIns="45720" rIns="91440" bIns="45720" rtlCol="0" anchor="ctr">
            <a:normAutofit/>
          </a:bodyPr>
          <a:lstStyle/>
          <a:p>
            <a:r>
              <a:rPr lang="en-US" dirty="0"/>
              <a:t>Following collection</a:t>
            </a:r>
          </a:p>
        </p:txBody>
      </p:sp>
      <p:sp>
        <p:nvSpPr>
          <p:cNvPr id="3" name="Content Placeholder 2">
            <a:extLst>
              <a:ext uri="{FF2B5EF4-FFF2-40B4-BE49-F238E27FC236}">
                <a16:creationId xmlns:a16="http://schemas.microsoft.com/office/drawing/2014/main" id="{36FB6D9B-3153-4316-9BC2-BA423299A8C6}"/>
              </a:ext>
            </a:extLst>
          </p:cNvPr>
          <p:cNvSpPr>
            <a:spLocks noGrp="1"/>
          </p:cNvSpPr>
          <p:nvPr>
            <p:ph sz="half" idx="1"/>
          </p:nvPr>
        </p:nvSpPr>
        <p:spPr>
          <a:xfrm>
            <a:off x="4927471" y="2096064"/>
            <a:ext cx="6340085" cy="3695136"/>
          </a:xfrm>
        </p:spPr>
        <p:txBody>
          <a:bodyPr vert="horz" lIns="91440" tIns="45720" rIns="91440" bIns="45720" rtlCol="0">
            <a:normAutofit/>
          </a:bodyPr>
          <a:lstStyle/>
          <a:p>
            <a:r>
              <a:rPr lang="en-US" altLang="en-US" dirty="0"/>
              <a:t>Secure top of collection cup.  (Collector must ensure the top is sealed tightly and is not leaking)</a:t>
            </a:r>
          </a:p>
          <a:p>
            <a:r>
              <a:rPr lang="en-US" altLang="en-US" dirty="0"/>
              <a:t>Place the signed security seal across the top of the collection cup and down both sides.  </a:t>
            </a:r>
            <a:r>
              <a:rPr lang="en-US" altLang="en-US" b="1" dirty="0"/>
              <a:t>Do not cover bar code or name with the seal. </a:t>
            </a:r>
            <a:endParaRPr lang="en-US" altLang="en-US" dirty="0"/>
          </a:p>
          <a:p>
            <a:r>
              <a:rPr lang="en-US" altLang="en-US" dirty="0"/>
              <a:t>Only use one security seal to secure collection cup.</a:t>
            </a:r>
          </a:p>
          <a:p>
            <a:endParaRPr lang="en-US" dirty="0"/>
          </a:p>
        </p:txBody>
      </p:sp>
      <p:cxnSp>
        <p:nvCxnSpPr>
          <p:cNvPr id="10" name="Straight Connector 9">
            <a:extLst>
              <a:ext uri="{FF2B5EF4-FFF2-40B4-BE49-F238E27FC236}">
                <a16:creationId xmlns:a16="http://schemas.microsoft.com/office/drawing/2014/main" id="{1230DAD1-5153-48E1-99E6-8B2D5BEA1F4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36007" y="45720"/>
            <a:ext cx="0" cy="6766560"/>
          </a:xfrm>
          <a:prstGeom prst="line">
            <a:avLst/>
          </a:prstGeom>
          <a:ln w="190500" cap="sq">
            <a:solidFill>
              <a:srgbClr val="FFFFFF"/>
            </a:solidFill>
            <a:miter lim="800000"/>
          </a:ln>
          <a:scene3d>
            <a:camera prst="orthographicFront"/>
            <a:lightRig rig="twoPt" dir="t">
              <a:rot lat="0" lon="0" rev="7200000"/>
            </a:lightRig>
          </a:scene3d>
          <a:sp3d>
            <a:bevelT w="25400" h="19050"/>
          </a:sp3d>
        </p:spPr>
        <p:style>
          <a:lnRef idx="1">
            <a:schemeClr val="accent1"/>
          </a:lnRef>
          <a:fillRef idx="0">
            <a:schemeClr val="accent1"/>
          </a:fillRef>
          <a:effectRef idx="0">
            <a:schemeClr val="accent1"/>
          </a:effectRef>
          <a:fontRef idx="minor">
            <a:schemeClr val="tx1"/>
          </a:fontRef>
        </p:style>
      </p:cxnSp>
      <p:pic>
        <p:nvPicPr>
          <p:cNvPr id="3074" name="ACCCA7CC-218F-4CED-9069-0F8BD761D2CC" descr="Screenshot 2023-05-12 at 10.25.26.png">
            <a:extLst>
              <a:ext uri="{FF2B5EF4-FFF2-40B4-BE49-F238E27FC236}">
                <a16:creationId xmlns:a16="http://schemas.microsoft.com/office/drawing/2014/main" id="{180C3684-32CF-49A0-AC51-85F2B575F5E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620" r="17516" b="12153"/>
          <a:stretch/>
        </p:blipFill>
        <p:spPr bwMode="auto">
          <a:xfrm>
            <a:off x="154868" y="662234"/>
            <a:ext cx="4267275" cy="5533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200517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67B08-1B47-4C7D-B555-BA770E4A15E3}"/>
              </a:ext>
            </a:extLst>
          </p:cNvPr>
          <p:cNvSpPr>
            <a:spLocks noGrp="1"/>
          </p:cNvSpPr>
          <p:nvPr>
            <p:ph type="title"/>
          </p:nvPr>
        </p:nvSpPr>
        <p:spPr>
          <a:xfrm>
            <a:off x="913795" y="609600"/>
            <a:ext cx="10353761" cy="1326321"/>
          </a:xfrm>
        </p:spPr>
        <p:txBody>
          <a:bodyPr>
            <a:normAutofit/>
          </a:bodyPr>
          <a:lstStyle/>
          <a:p>
            <a:r>
              <a:rPr lang="en-US" dirty="0"/>
              <a:t>Storing samples </a:t>
            </a:r>
          </a:p>
        </p:txBody>
      </p:sp>
      <p:sp>
        <p:nvSpPr>
          <p:cNvPr id="11" name="Rectangle 10">
            <a:extLst>
              <a:ext uri="{FF2B5EF4-FFF2-40B4-BE49-F238E27FC236}">
                <a16:creationId xmlns:a16="http://schemas.microsoft.com/office/drawing/2014/main" id="{651EABAF-EAF4-4813-BDA2-782CA3B204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95500"/>
            <a:ext cx="12192000" cy="4762500"/>
          </a:xfrm>
          <a:prstGeom prst="rect">
            <a:avLst/>
          </a:prstGeom>
          <a:solidFill>
            <a:schemeClr val="bg1">
              <a:alpha val="50000"/>
            </a:schemeClr>
          </a:solidFill>
          <a:ln>
            <a:noFill/>
          </a:ln>
        </p:spPr>
        <p:style>
          <a:lnRef idx="2">
            <a:schemeClr val="accent1">
              <a:shade val="50000"/>
            </a:schemeClr>
          </a:lnRef>
          <a:fillRef idx="1001">
            <a:schemeClr val="dk1"/>
          </a:fillRef>
          <a:effectRef idx="0">
            <a:schemeClr val="accent1"/>
          </a:effectRef>
          <a:fontRef idx="minor">
            <a:schemeClr val="lt1"/>
          </a:fontRef>
        </p:style>
        <p:txBody>
          <a:bodyPr rtlCol="0" anchor="ctr"/>
          <a:lstStyle/>
          <a:p>
            <a:pPr algn="ctr"/>
            <a:endParaRPr lang="en-US"/>
          </a:p>
        </p:txBody>
      </p:sp>
      <p:graphicFrame>
        <p:nvGraphicFramePr>
          <p:cNvPr id="15" name="Content Placeholder 4">
            <a:extLst>
              <a:ext uri="{FF2B5EF4-FFF2-40B4-BE49-F238E27FC236}">
                <a16:creationId xmlns:a16="http://schemas.microsoft.com/office/drawing/2014/main" id="{27A84074-5BE8-5AAA-F86A-4E33BB1CEA76}"/>
              </a:ext>
            </a:extLst>
          </p:cNvPr>
          <p:cNvGraphicFramePr>
            <a:graphicFrameLocks noGrp="1"/>
          </p:cNvGraphicFramePr>
          <p:nvPr>
            <p:ph idx="1"/>
            <p:extLst>
              <p:ext uri="{D42A27DB-BD31-4B8C-83A1-F6EECF244321}">
                <p14:modId xmlns:p14="http://schemas.microsoft.com/office/powerpoint/2010/main" val="2571738674"/>
              </p:ext>
            </p:extLst>
          </p:nvPr>
        </p:nvGraphicFramePr>
        <p:xfrm>
          <a:off x="914400" y="2417233"/>
          <a:ext cx="10353675" cy="33058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060629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6DBB1A9-22FF-46E7-97B9-AE54774753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005CD25-CF76-499B-8127-C2F32C0837AD}"/>
              </a:ext>
            </a:extLst>
          </p:cNvPr>
          <p:cNvSpPr>
            <a:spLocks noGrp="1"/>
          </p:cNvSpPr>
          <p:nvPr>
            <p:ph type="title"/>
          </p:nvPr>
        </p:nvSpPr>
        <p:spPr>
          <a:xfrm>
            <a:off x="1282703" y="1289888"/>
            <a:ext cx="5854698" cy="4278224"/>
          </a:xfrm>
        </p:spPr>
        <p:txBody>
          <a:bodyPr vert="horz" lIns="91440" tIns="45720" rIns="91440" bIns="45720" rtlCol="0" anchor="ctr">
            <a:normAutofit/>
          </a:bodyPr>
          <a:lstStyle/>
          <a:p>
            <a:pPr algn="r"/>
            <a:r>
              <a:rPr lang="en-US" sz="5400" dirty="0"/>
              <a:t>Shipping   procedure</a:t>
            </a:r>
          </a:p>
        </p:txBody>
      </p:sp>
      <p:cxnSp>
        <p:nvCxnSpPr>
          <p:cNvPr id="11" name="Straight Connector 10">
            <a:extLst>
              <a:ext uri="{FF2B5EF4-FFF2-40B4-BE49-F238E27FC236}">
                <a16:creationId xmlns:a16="http://schemas.microsoft.com/office/drawing/2014/main" id="{3A1AAD47-56AD-4EE6-A88C-981D060DC2D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27811" y="2473325"/>
            <a:ext cx="0" cy="191135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51635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DFAC673-2B08-44A5-9780-97FE928B29F2}"/>
              </a:ext>
            </a:extLst>
          </p:cNvPr>
          <p:cNvSpPr>
            <a:spLocks noGrp="1"/>
          </p:cNvSpPr>
          <p:nvPr>
            <p:ph type="title"/>
          </p:nvPr>
        </p:nvSpPr>
        <p:spPr>
          <a:xfrm>
            <a:off x="913795" y="609600"/>
            <a:ext cx="10353761" cy="1326321"/>
          </a:xfrm>
        </p:spPr>
        <p:txBody>
          <a:bodyPr>
            <a:normAutofit/>
          </a:bodyPr>
          <a:lstStyle/>
          <a:p>
            <a:r>
              <a:rPr lang="en-US" dirty="0"/>
              <a:t>Packing samples for shipment</a:t>
            </a:r>
          </a:p>
        </p:txBody>
      </p:sp>
      <p:graphicFrame>
        <p:nvGraphicFramePr>
          <p:cNvPr id="7" name="Content Placeholder 4">
            <a:extLst>
              <a:ext uri="{FF2B5EF4-FFF2-40B4-BE49-F238E27FC236}">
                <a16:creationId xmlns:a16="http://schemas.microsoft.com/office/drawing/2014/main" id="{D738DD70-7353-6B13-795E-831D668F3CE5}"/>
              </a:ext>
            </a:extLst>
          </p:cNvPr>
          <p:cNvGraphicFramePr>
            <a:graphicFrameLocks noGrp="1"/>
          </p:cNvGraphicFramePr>
          <p:nvPr>
            <p:ph idx="1"/>
            <p:extLst>
              <p:ext uri="{D42A27DB-BD31-4B8C-83A1-F6EECF244321}">
                <p14:modId xmlns:p14="http://schemas.microsoft.com/office/powerpoint/2010/main" val="3409962867"/>
              </p:ext>
            </p:extLst>
          </p:nvPr>
        </p:nvGraphicFramePr>
        <p:xfrm>
          <a:off x="914400" y="2257654"/>
          <a:ext cx="10353675" cy="33038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651896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E4704D-17C6-484D-A654-9B6154215DF7}"/>
              </a:ext>
            </a:extLst>
          </p:cNvPr>
          <p:cNvSpPr>
            <a:spLocks noGrp="1"/>
          </p:cNvSpPr>
          <p:nvPr>
            <p:ph type="title"/>
          </p:nvPr>
        </p:nvSpPr>
        <p:spPr>
          <a:xfrm>
            <a:off x="913795" y="609600"/>
            <a:ext cx="10353761" cy="1326321"/>
          </a:xfrm>
        </p:spPr>
        <p:txBody>
          <a:bodyPr vert="horz" lIns="91440" tIns="45720" rIns="91440" bIns="45720" rtlCol="0" anchor="ctr">
            <a:normAutofit/>
          </a:bodyPr>
          <a:lstStyle/>
          <a:p>
            <a:r>
              <a:rPr lang="en-US" dirty="0"/>
              <a:t>Shipping procedure</a:t>
            </a:r>
          </a:p>
        </p:txBody>
      </p:sp>
      <p:sp>
        <p:nvSpPr>
          <p:cNvPr id="3" name="Content Placeholder 2">
            <a:extLst>
              <a:ext uri="{FF2B5EF4-FFF2-40B4-BE49-F238E27FC236}">
                <a16:creationId xmlns:a16="http://schemas.microsoft.com/office/drawing/2014/main" id="{D2F88C25-01C6-4691-A2D3-CCDB5511D09D}"/>
              </a:ext>
            </a:extLst>
          </p:cNvPr>
          <p:cNvSpPr>
            <a:spLocks noGrp="1"/>
          </p:cNvSpPr>
          <p:nvPr>
            <p:ph sz="half" idx="1"/>
          </p:nvPr>
        </p:nvSpPr>
        <p:spPr>
          <a:xfrm>
            <a:off x="913795" y="2096064"/>
            <a:ext cx="5016860" cy="3695136"/>
          </a:xfrm>
        </p:spPr>
        <p:txBody>
          <a:bodyPr vert="horz" lIns="91440" tIns="45720" rIns="91440" bIns="45720" rtlCol="0">
            <a:normAutofit fontScale="85000" lnSpcReduction="20000"/>
          </a:bodyPr>
          <a:lstStyle/>
          <a:p>
            <a:pPr eaLnBrk="1" hangingPunct="1"/>
            <a:r>
              <a:rPr lang="en-US" altLang="en-US" sz="2400"/>
              <a:t>A</a:t>
            </a:r>
            <a:r>
              <a:rPr lang="en-US" altLang="en-US" sz="2000"/>
              <a:t>ll shipping supplies are provided by the U.S Probation Office.</a:t>
            </a:r>
          </a:p>
          <a:p>
            <a:pPr eaLnBrk="1" hangingPunct="1"/>
            <a:r>
              <a:rPr lang="en-US" altLang="en-US" sz="2000"/>
              <a:t>Only use the provided USPS boxes, bags, and Merchandise Return shipping labels to ship specimens </a:t>
            </a:r>
            <a:r>
              <a:rPr lang="en-US" altLang="en-US" sz="2000" b="1"/>
              <a:t>(do not make copies of shipping labels)</a:t>
            </a:r>
            <a:r>
              <a:rPr lang="en-US" altLang="en-US" sz="2000"/>
              <a:t>.</a:t>
            </a:r>
          </a:p>
          <a:p>
            <a:pPr eaLnBrk="1" hangingPunct="1"/>
            <a:r>
              <a:rPr lang="en-US" altLang="en-US" sz="2000"/>
              <a:t>Schedule a pickup with USPS, take samples directly to the post office, or have samples ready and include in your daily mail. </a:t>
            </a:r>
          </a:p>
          <a:p>
            <a:pPr eaLnBrk="1" hangingPunct="1"/>
            <a:r>
              <a:rPr lang="en-US" altLang="en-US" sz="2000"/>
              <a:t>Samples must remain in a secured area until placed in the custody of an approved delivery service or courier. </a:t>
            </a:r>
            <a:endParaRPr lang="en-US" altLang="en-US" sz="2000" dirty="0"/>
          </a:p>
        </p:txBody>
      </p:sp>
      <p:pic>
        <p:nvPicPr>
          <p:cNvPr id="6" name="Picture 2">
            <a:extLst>
              <a:ext uri="{FF2B5EF4-FFF2-40B4-BE49-F238E27FC236}">
                <a16:creationId xmlns:a16="http://schemas.microsoft.com/office/drawing/2014/main" id="{3246B07F-57B5-4ABD-8BB3-40DD16406364}"/>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173788" y="2311598"/>
            <a:ext cx="5094287" cy="3255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868360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6DBB1A9-22FF-46E7-97B9-AE54774753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005CD25-CF76-499B-8127-C2F32C0837AD}"/>
              </a:ext>
            </a:extLst>
          </p:cNvPr>
          <p:cNvSpPr>
            <a:spLocks noGrp="1"/>
          </p:cNvSpPr>
          <p:nvPr>
            <p:ph type="title"/>
          </p:nvPr>
        </p:nvSpPr>
        <p:spPr>
          <a:xfrm>
            <a:off x="1282703" y="1289888"/>
            <a:ext cx="5854698" cy="4278224"/>
          </a:xfrm>
        </p:spPr>
        <p:txBody>
          <a:bodyPr vert="horz" lIns="91440" tIns="45720" rIns="91440" bIns="45720" rtlCol="0" anchor="ctr">
            <a:normAutofit/>
          </a:bodyPr>
          <a:lstStyle/>
          <a:p>
            <a:pPr algn="r"/>
            <a:r>
              <a:rPr lang="en-US" sz="5400" dirty="0"/>
              <a:t>Common mistakes and errors</a:t>
            </a:r>
          </a:p>
        </p:txBody>
      </p:sp>
      <p:cxnSp>
        <p:nvCxnSpPr>
          <p:cNvPr id="11" name="Straight Connector 10">
            <a:extLst>
              <a:ext uri="{FF2B5EF4-FFF2-40B4-BE49-F238E27FC236}">
                <a16:creationId xmlns:a16="http://schemas.microsoft.com/office/drawing/2014/main" id="{3A1AAD47-56AD-4EE6-A88C-981D060DC2D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27811" y="2473325"/>
            <a:ext cx="0" cy="191135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05375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F1CA41-711C-48CD-9965-34365449DFBE}"/>
              </a:ext>
            </a:extLst>
          </p:cNvPr>
          <p:cNvSpPr>
            <a:spLocks noGrp="1"/>
          </p:cNvSpPr>
          <p:nvPr>
            <p:ph type="title"/>
          </p:nvPr>
        </p:nvSpPr>
        <p:spPr>
          <a:xfrm>
            <a:off x="913795" y="609600"/>
            <a:ext cx="10353761" cy="1326321"/>
          </a:xfrm>
        </p:spPr>
        <p:txBody>
          <a:bodyPr>
            <a:normAutofit/>
          </a:bodyPr>
          <a:lstStyle/>
          <a:p>
            <a:r>
              <a:rPr lang="en-US" dirty="0"/>
              <a:t>Reasons a sample cannot be tested</a:t>
            </a:r>
          </a:p>
        </p:txBody>
      </p:sp>
      <p:sp>
        <p:nvSpPr>
          <p:cNvPr id="9" name="Rectangle 8">
            <a:extLst>
              <a:ext uri="{FF2B5EF4-FFF2-40B4-BE49-F238E27FC236}">
                <a16:creationId xmlns:a16="http://schemas.microsoft.com/office/drawing/2014/main" id="{651EABAF-EAF4-4813-BDA2-782CA3B204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95500"/>
            <a:ext cx="12192000" cy="4762500"/>
          </a:xfrm>
          <a:prstGeom prst="rect">
            <a:avLst/>
          </a:prstGeom>
          <a:solidFill>
            <a:schemeClr val="bg1">
              <a:alpha val="50000"/>
            </a:schemeClr>
          </a:solidFill>
          <a:ln>
            <a:noFill/>
          </a:ln>
        </p:spPr>
        <p:style>
          <a:lnRef idx="2">
            <a:schemeClr val="accent1">
              <a:shade val="50000"/>
            </a:schemeClr>
          </a:lnRef>
          <a:fillRef idx="1001">
            <a:schemeClr val="dk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71C98A1C-1B7B-A0FE-69BF-33F7ACCEDCDA}"/>
              </a:ext>
            </a:extLst>
          </p:cNvPr>
          <p:cNvGraphicFramePr>
            <a:graphicFrameLocks noGrp="1"/>
          </p:cNvGraphicFramePr>
          <p:nvPr>
            <p:ph idx="1"/>
            <p:extLst>
              <p:ext uri="{D42A27DB-BD31-4B8C-83A1-F6EECF244321}">
                <p14:modId xmlns:p14="http://schemas.microsoft.com/office/powerpoint/2010/main" val="2521976699"/>
              </p:ext>
            </p:extLst>
          </p:nvPr>
        </p:nvGraphicFramePr>
        <p:xfrm>
          <a:off x="914400" y="2417233"/>
          <a:ext cx="10353675" cy="33058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032076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6DBB1A9-22FF-46E7-97B9-AE54774753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005CD25-CF76-499B-8127-C2F32C0837AD}"/>
              </a:ext>
            </a:extLst>
          </p:cNvPr>
          <p:cNvSpPr>
            <a:spLocks noGrp="1"/>
          </p:cNvSpPr>
          <p:nvPr>
            <p:ph type="title"/>
          </p:nvPr>
        </p:nvSpPr>
        <p:spPr>
          <a:xfrm>
            <a:off x="1282703" y="1289888"/>
            <a:ext cx="5854698" cy="4278224"/>
          </a:xfrm>
        </p:spPr>
        <p:txBody>
          <a:bodyPr vert="horz" lIns="91440" tIns="45720" rIns="91440" bIns="45720" rtlCol="0" anchor="ctr">
            <a:normAutofit/>
          </a:bodyPr>
          <a:lstStyle/>
          <a:p>
            <a:pPr algn="r"/>
            <a:r>
              <a:rPr lang="en-US" sz="5400" dirty="0"/>
              <a:t>Supplies</a:t>
            </a:r>
          </a:p>
        </p:txBody>
      </p:sp>
      <p:cxnSp>
        <p:nvCxnSpPr>
          <p:cNvPr id="11" name="Straight Connector 10">
            <a:extLst>
              <a:ext uri="{FF2B5EF4-FFF2-40B4-BE49-F238E27FC236}">
                <a16:creationId xmlns:a16="http://schemas.microsoft.com/office/drawing/2014/main" id="{3A1AAD47-56AD-4EE6-A88C-981D060DC2D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27811" y="2473325"/>
            <a:ext cx="0" cy="191135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83172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136D3B-2ECF-4349-AC4D-4A484B832B39}"/>
              </a:ext>
            </a:extLst>
          </p:cNvPr>
          <p:cNvSpPr>
            <a:spLocks noGrp="1"/>
          </p:cNvSpPr>
          <p:nvPr>
            <p:ph type="title"/>
          </p:nvPr>
        </p:nvSpPr>
        <p:spPr/>
        <p:txBody>
          <a:bodyPr/>
          <a:lstStyle/>
          <a:p>
            <a:r>
              <a:rPr lang="en-US" dirty="0"/>
              <a:t>Drug Testing Program Overview</a:t>
            </a:r>
          </a:p>
        </p:txBody>
      </p:sp>
      <p:sp>
        <p:nvSpPr>
          <p:cNvPr id="5" name="Text Placeholder 4">
            <a:extLst>
              <a:ext uri="{FF2B5EF4-FFF2-40B4-BE49-F238E27FC236}">
                <a16:creationId xmlns:a16="http://schemas.microsoft.com/office/drawing/2014/main" id="{37EA58B0-C436-4F6D-9C9B-7B6C638C9ED6}"/>
              </a:ext>
            </a:extLst>
          </p:cNvPr>
          <p:cNvSpPr>
            <a:spLocks noGrp="1"/>
          </p:cNvSpPr>
          <p:nvPr>
            <p:ph type="body" idx="1"/>
          </p:nvPr>
        </p:nvSpPr>
        <p:spPr>
          <a:xfrm>
            <a:off x="3581403" y="1599786"/>
            <a:ext cx="4879199" cy="823912"/>
          </a:xfrm>
        </p:spPr>
        <p:txBody>
          <a:bodyPr/>
          <a:lstStyle/>
          <a:p>
            <a:r>
              <a:rPr lang="en-US" dirty="0">
                <a:solidFill>
                  <a:schemeClr val="accent5"/>
                </a:solidFill>
              </a:rPr>
              <a:t>Pretrial Services and Probation</a:t>
            </a:r>
          </a:p>
        </p:txBody>
      </p:sp>
      <p:sp>
        <p:nvSpPr>
          <p:cNvPr id="8" name="Content Placeholder 7">
            <a:extLst>
              <a:ext uri="{FF2B5EF4-FFF2-40B4-BE49-F238E27FC236}">
                <a16:creationId xmlns:a16="http://schemas.microsoft.com/office/drawing/2014/main" id="{3F693E20-BF98-454C-9895-E2EFE797DCD6}"/>
              </a:ext>
            </a:extLst>
          </p:cNvPr>
          <p:cNvSpPr>
            <a:spLocks noGrp="1"/>
          </p:cNvSpPr>
          <p:nvPr>
            <p:ph sz="quarter" idx="4"/>
          </p:nvPr>
        </p:nvSpPr>
        <p:spPr>
          <a:xfrm>
            <a:off x="2589483" y="2925349"/>
            <a:ext cx="6863038" cy="2878968"/>
          </a:xfrm>
        </p:spPr>
        <p:txBody>
          <a:bodyPr/>
          <a:lstStyle/>
          <a:p>
            <a:pPr marL="0" indent="0" algn="ctr">
              <a:buNone/>
            </a:pPr>
            <a:r>
              <a:rPr lang="en-US" dirty="0"/>
              <a:t>Random testing at the direction of the supervising officer</a:t>
            </a:r>
          </a:p>
          <a:p>
            <a:pPr marL="0" indent="0" algn="ctr">
              <a:buNone/>
            </a:pPr>
            <a:r>
              <a:rPr lang="en-US" dirty="0"/>
              <a:t>-or-</a:t>
            </a:r>
          </a:p>
          <a:p>
            <a:pPr marL="0" indent="0" algn="ctr">
              <a:buNone/>
            </a:pPr>
            <a:r>
              <a:rPr lang="en-US" dirty="0"/>
              <a:t>Enrolled in the COMPLY Program</a:t>
            </a:r>
          </a:p>
        </p:txBody>
      </p:sp>
    </p:spTree>
    <p:extLst>
      <p:ext uri="{BB962C8B-B14F-4D97-AF65-F5344CB8AC3E}">
        <p14:creationId xmlns:p14="http://schemas.microsoft.com/office/powerpoint/2010/main" val="194584501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06C196-76E6-4A52-AD25-24A51DEB2FC7}"/>
              </a:ext>
            </a:extLst>
          </p:cNvPr>
          <p:cNvSpPr>
            <a:spLocks noGrp="1"/>
          </p:cNvSpPr>
          <p:nvPr>
            <p:ph type="title"/>
          </p:nvPr>
        </p:nvSpPr>
        <p:spPr/>
        <p:txBody>
          <a:bodyPr/>
          <a:lstStyle/>
          <a:p>
            <a:r>
              <a:rPr lang="en-US" dirty="0"/>
              <a:t>Ordering</a:t>
            </a:r>
          </a:p>
        </p:txBody>
      </p:sp>
      <p:sp>
        <p:nvSpPr>
          <p:cNvPr id="3" name="Content Placeholder 2">
            <a:extLst>
              <a:ext uri="{FF2B5EF4-FFF2-40B4-BE49-F238E27FC236}">
                <a16:creationId xmlns:a16="http://schemas.microsoft.com/office/drawing/2014/main" id="{3A144C33-5D83-45E0-95E5-1BA72C8E2630}"/>
              </a:ext>
            </a:extLst>
          </p:cNvPr>
          <p:cNvSpPr>
            <a:spLocks noGrp="1"/>
          </p:cNvSpPr>
          <p:nvPr>
            <p:ph idx="1"/>
          </p:nvPr>
        </p:nvSpPr>
        <p:spPr/>
        <p:txBody>
          <a:bodyPr/>
          <a:lstStyle/>
          <a:p>
            <a:pPr eaLnBrk="1" hangingPunct="1"/>
            <a:r>
              <a:rPr lang="en-US" altLang="en-US" dirty="0"/>
              <a:t>Chain of Custody Forms (Pretrial and Probation), Specimen Bags, Flip Top Containers, and Merchandise Return Labels are provided by the U.S. Probation Office </a:t>
            </a:r>
          </a:p>
          <a:p>
            <a:pPr eaLnBrk="1" hangingPunct="1"/>
            <a:endParaRPr lang="en-US" altLang="en-US" dirty="0"/>
          </a:p>
          <a:p>
            <a:pPr eaLnBrk="1" hangingPunct="1"/>
            <a:r>
              <a:rPr lang="en-US" altLang="en-US" dirty="0"/>
              <a:t>Use the Specimen Supply Collection order from provided by the U.S. Probation to request supplies.</a:t>
            </a:r>
          </a:p>
          <a:p>
            <a:pPr eaLnBrk="1" hangingPunct="1"/>
            <a:endParaRPr lang="en-US" altLang="en-US" dirty="0"/>
          </a:p>
          <a:p>
            <a:pPr eaLnBrk="1" hangingPunct="1"/>
            <a:r>
              <a:rPr lang="en-US" altLang="en-US" dirty="0"/>
              <a:t>Shipping boxes and bags are ordered online or telephone via U.S. Postal Service (USPS).</a:t>
            </a:r>
          </a:p>
          <a:p>
            <a:endParaRPr lang="en-US" dirty="0"/>
          </a:p>
        </p:txBody>
      </p:sp>
    </p:spTree>
    <p:extLst>
      <p:ext uri="{BB962C8B-B14F-4D97-AF65-F5344CB8AC3E}">
        <p14:creationId xmlns:p14="http://schemas.microsoft.com/office/powerpoint/2010/main" val="11813479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06C196-76E6-4A52-AD25-24A51DEB2FC7}"/>
              </a:ext>
            </a:extLst>
          </p:cNvPr>
          <p:cNvSpPr>
            <a:spLocks noGrp="1"/>
          </p:cNvSpPr>
          <p:nvPr>
            <p:ph type="title"/>
          </p:nvPr>
        </p:nvSpPr>
        <p:spPr>
          <a:xfrm>
            <a:off x="-1566938" y="558800"/>
            <a:ext cx="10353761" cy="1326321"/>
          </a:xfrm>
        </p:spPr>
        <p:txBody>
          <a:bodyPr/>
          <a:lstStyle/>
          <a:p>
            <a:r>
              <a:rPr lang="en-US" dirty="0"/>
              <a:t>Ordering</a:t>
            </a:r>
          </a:p>
        </p:txBody>
      </p:sp>
      <p:sp>
        <p:nvSpPr>
          <p:cNvPr id="5" name="TextBox 10">
            <a:extLst>
              <a:ext uri="{FF2B5EF4-FFF2-40B4-BE49-F238E27FC236}">
                <a16:creationId xmlns:a16="http://schemas.microsoft.com/office/drawing/2014/main" id="{BA2009EA-DCD9-48E2-BEFA-F4CAD5D88291}"/>
              </a:ext>
            </a:extLst>
          </p:cNvPr>
          <p:cNvSpPr txBox="1">
            <a:spLocks noGrp="1" noChangeArrowheads="1"/>
          </p:cNvSpPr>
          <p:nvPr>
            <p:ph sz="half" idx="1"/>
          </p:nvPr>
        </p:nvSpPr>
        <p:spPr bwMode="auto">
          <a:xfrm>
            <a:off x="1057242" y="2016512"/>
            <a:ext cx="5105400" cy="2056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defRPr>
            </a:lvl3pPr>
            <a:lvl4pPr marL="1600200" indent="-228600">
              <a:spcBef>
                <a:spcPts val="400"/>
              </a:spcBef>
              <a:buClr>
                <a:srgbClr val="D2DA7A"/>
              </a:buClr>
              <a:buSzPct val="75000"/>
              <a:buFont typeface="Wingdings" panose="05000000000000000000" pitchFamily="2" charset="2"/>
              <a:buChar char=""/>
              <a:defRPr sz="2000">
                <a:solidFill>
                  <a:schemeClr val="tx1"/>
                </a:solidFill>
                <a:latin typeface="Tw Cen MT" panose="020B0602020104020603" pitchFamily="34" charset="0"/>
              </a:defRPr>
            </a:lvl4pPr>
            <a:lvl5pPr marL="2057400" indent="-228600">
              <a:spcBef>
                <a:spcPts val="400"/>
              </a:spcBef>
              <a:buClr>
                <a:srgbClr val="FADA7A"/>
              </a:buClr>
              <a:buSzPct val="65000"/>
              <a:buFont typeface="Wingdings" panose="05000000000000000000" pitchFamily="2" charset="2"/>
              <a:buChar char=""/>
              <a:defRPr sz="2000">
                <a:solidFill>
                  <a:schemeClr val="tx1"/>
                </a:solidFill>
                <a:latin typeface="Tw Cen MT" panose="020B0602020104020603" pitchFamily="34" charset="0"/>
              </a:defRPr>
            </a:lvl5pPr>
            <a:lvl6pPr marL="2514600" indent="-228600" eaLnBrk="0" fontAlgn="base" hangingPunct="0">
              <a:spcBef>
                <a:spcPts val="400"/>
              </a:spcBef>
              <a:spcAft>
                <a:spcPct val="0"/>
              </a:spcAft>
              <a:buClr>
                <a:srgbClr val="FADA7A"/>
              </a:buClr>
              <a:buSzPct val="65000"/>
              <a:buFont typeface="Wingdings" panose="05000000000000000000" pitchFamily="2" charset="2"/>
              <a:buChar char=""/>
              <a:defRPr sz="2000">
                <a:solidFill>
                  <a:schemeClr val="tx1"/>
                </a:solidFill>
                <a:latin typeface="Tw Cen MT" panose="020B0602020104020603" pitchFamily="34" charset="0"/>
              </a:defRPr>
            </a:lvl6pPr>
            <a:lvl7pPr marL="2971800" indent="-228600" eaLnBrk="0" fontAlgn="base" hangingPunct="0">
              <a:spcBef>
                <a:spcPts val="400"/>
              </a:spcBef>
              <a:spcAft>
                <a:spcPct val="0"/>
              </a:spcAft>
              <a:buClr>
                <a:srgbClr val="FADA7A"/>
              </a:buClr>
              <a:buSzPct val="65000"/>
              <a:buFont typeface="Wingdings" panose="05000000000000000000" pitchFamily="2" charset="2"/>
              <a:buChar char=""/>
              <a:defRPr sz="2000">
                <a:solidFill>
                  <a:schemeClr val="tx1"/>
                </a:solidFill>
                <a:latin typeface="Tw Cen MT" panose="020B0602020104020603" pitchFamily="34" charset="0"/>
              </a:defRPr>
            </a:lvl7pPr>
            <a:lvl8pPr marL="3429000" indent="-228600" eaLnBrk="0" fontAlgn="base" hangingPunct="0">
              <a:spcBef>
                <a:spcPts val="400"/>
              </a:spcBef>
              <a:spcAft>
                <a:spcPct val="0"/>
              </a:spcAft>
              <a:buClr>
                <a:srgbClr val="FADA7A"/>
              </a:buClr>
              <a:buSzPct val="65000"/>
              <a:buFont typeface="Wingdings" panose="05000000000000000000" pitchFamily="2" charset="2"/>
              <a:buChar char=""/>
              <a:defRPr sz="2000">
                <a:solidFill>
                  <a:schemeClr val="tx1"/>
                </a:solidFill>
                <a:latin typeface="Tw Cen MT" panose="020B0602020104020603" pitchFamily="34" charset="0"/>
              </a:defRPr>
            </a:lvl8pPr>
            <a:lvl9pPr marL="3886200" indent="-228600" eaLnBrk="0" fontAlgn="base" hangingPunct="0">
              <a:spcBef>
                <a:spcPts val="400"/>
              </a:spcBef>
              <a:spcAft>
                <a:spcPct val="0"/>
              </a:spcAft>
              <a:buClr>
                <a:srgbClr val="FADA7A"/>
              </a:buClr>
              <a:buSzPct val="65000"/>
              <a:buFont typeface="Wingdings" panose="05000000000000000000" pitchFamily="2" charset="2"/>
              <a:buChar char=""/>
              <a:defRPr sz="2000">
                <a:solidFill>
                  <a:schemeClr val="tx1"/>
                </a:solidFill>
                <a:latin typeface="Tw Cen MT" panose="020B0602020104020603" pitchFamily="34" charset="0"/>
              </a:defRPr>
            </a:lvl9pPr>
          </a:lstStyle>
          <a:p>
            <a:pPr eaLnBrk="1" hangingPunct="1">
              <a:spcBef>
                <a:spcPct val="0"/>
              </a:spcBef>
              <a:buClrTx/>
              <a:buSzTx/>
              <a:buFontTx/>
              <a:buNone/>
            </a:pPr>
            <a:r>
              <a:rPr lang="en-US" altLang="en-US" sz="1800" dirty="0">
                <a:latin typeface="Arial" panose="020B0604020202020204" pitchFamily="34" charset="0"/>
              </a:rPr>
              <a:t>Review inventory monthly and maintain a 90-day supply on all collection/shipping supplies.</a:t>
            </a:r>
          </a:p>
          <a:p>
            <a:pPr eaLnBrk="1" hangingPunct="1">
              <a:spcBef>
                <a:spcPct val="0"/>
              </a:spcBef>
              <a:buClrTx/>
              <a:buSzTx/>
              <a:buFontTx/>
              <a:buNone/>
            </a:pPr>
            <a:endParaRPr lang="en-US" altLang="en-US" sz="1800" dirty="0">
              <a:latin typeface="Arial" panose="020B0604020202020204" pitchFamily="34" charset="0"/>
            </a:endParaRPr>
          </a:p>
          <a:p>
            <a:pPr eaLnBrk="1" hangingPunct="1">
              <a:spcBef>
                <a:spcPct val="0"/>
              </a:spcBef>
              <a:buClrTx/>
              <a:buSzTx/>
              <a:buFontTx/>
              <a:buNone/>
            </a:pPr>
            <a:r>
              <a:rPr lang="en-US" altLang="en-US" sz="1800" dirty="0">
                <a:latin typeface="Arial" panose="020B0604020202020204" pitchFamily="34" charset="0"/>
              </a:rPr>
              <a:t>Email all supply requests to:</a:t>
            </a:r>
          </a:p>
          <a:p>
            <a:pPr eaLnBrk="1" hangingPunct="1">
              <a:spcBef>
                <a:spcPct val="0"/>
              </a:spcBef>
              <a:buClrTx/>
              <a:buSzTx/>
              <a:buFontTx/>
              <a:buNone/>
            </a:pPr>
            <a:endParaRPr lang="en-US" altLang="en-US" sz="1800" dirty="0">
              <a:latin typeface="Arial" panose="020B0604020202020204" pitchFamily="34" charset="0"/>
            </a:endParaRPr>
          </a:p>
          <a:p>
            <a:pPr eaLnBrk="1" hangingPunct="1">
              <a:spcBef>
                <a:spcPct val="0"/>
              </a:spcBef>
              <a:buClrTx/>
              <a:buSzTx/>
              <a:buFontTx/>
              <a:buNone/>
            </a:pPr>
            <a:r>
              <a:rPr lang="en-US" altLang="en-US" sz="1800" dirty="0">
                <a:latin typeface="Arial" panose="020B0604020202020204" pitchFamily="34" charset="0"/>
              </a:rPr>
              <a:t>INTAKE_BOP@ilnp.uscourts.gov</a:t>
            </a:r>
          </a:p>
        </p:txBody>
      </p:sp>
      <p:pic>
        <p:nvPicPr>
          <p:cNvPr id="8" name="Content Placeholder 7">
            <a:extLst>
              <a:ext uri="{FF2B5EF4-FFF2-40B4-BE49-F238E27FC236}">
                <a16:creationId xmlns:a16="http://schemas.microsoft.com/office/drawing/2014/main" id="{B54FF5B3-523B-4414-A054-48010906E23A}"/>
              </a:ext>
            </a:extLst>
          </p:cNvPr>
          <p:cNvPicPr>
            <a:picLocks noGrp="1" noChangeAspect="1"/>
          </p:cNvPicPr>
          <p:nvPr>
            <p:ph sz="half" idx="2"/>
          </p:nvPr>
        </p:nvPicPr>
        <p:blipFill>
          <a:blip r:embed="rId2"/>
          <a:stretch>
            <a:fillRect/>
          </a:stretch>
        </p:blipFill>
        <p:spPr>
          <a:xfrm>
            <a:off x="6749495" y="102456"/>
            <a:ext cx="4810158" cy="6653088"/>
          </a:xfrm>
        </p:spPr>
      </p:pic>
    </p:spTree>
    <p:extLst>
      <p:ext uri="{BB962C8B-B14F-4D97-AF65-F5344CB8AC3E}">
        <p14:creationId xmlns:p14="http://schemas.microsoft.com/office/powerpoint/2010/main" val="8631206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useBgFill="1">
        <p:nvSpPr>
          <p:cNvPr id="12" name="Rectangle 7">
            <a:extLst>
              <a:ext uri="{FF2B5EF4-FFF2-40B4-BE49-F238E27FC236}">
                <a16:creationId xmlns:a16="http://schemas.microsoft.com/office/drawing/2014/main" id="{BC052280-388E-4151-A1EB-5236D4FCCA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D41BA84-8C92-4187-A12B-5B4F59C00862}"/>
              </a:ext>
            </a:extLst>
          </p:cNvPr>
          <p:cNvSpPr>
            <a:spLocks noGrp="1"/>
          </p:cNvSpPr>
          <p:nvPr>
            <p:ph type="title"/>
          </p:nvPr>
        </p:nvSpPr>
        <p:spPr>
          <a:xfrm>
            <a:off x="913796" y="927100"/>
            <a:ext cx="3418766" cy="4616450"/>
          </a:xfrm>
        </p:spPr>
        <p:txBody>
          <a:bodyPr>
            <a:normAutofit/>
          </a:bodyPr>
          <a:lstStyle/>
          <a:p>
            <a:r>
              <a:rPr lang="en-US" dirty="0"/>
              <a:t>Creating a </a:t>
            </a:r>
            <a:r>
              <a:rPr lang="en-US" dirty="0" err="1"/>
              <a:t>usps</a:t>
            </a:r>
            <a:r>
              <a:rPr lang="en-US" dirty="0"/>
              <a:t> account</a:t>
            </a:r>
          </a:p>
        </p:txBody>
      </p:sp>
      <p:cxnSp>
        <p:nvCxnSpPr>
          <p:cNvPr id="13" name="Straight Connector 9">
            <a:extLst>
              <a:ext uri="{FF2B5EF4-FFF2-40B4-BE49-F238E27FC236}">
                <a16:creationId xmlns:a16="http://schemas.microsoft.com/office/drawing/2014/main" id="{744251C3-E720-4363-8AF0-20AD319374F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301359"/>
            <a:ext cx="0" cy="191135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AC9BB8DD-223B-4CBD-8E9F-3899B30C1CA7}"/>
              </a:ext>
            </a:extLst>
          </p:cNvPr>
          <p:cNvSpPr>
            <a:spLocks noGrp="1"/>
          </p:cNvSpPr>
          <p:nvPr>
            <p:ph idx="1"/>
          </p:nvPr>
        </p:nvSpPr>
        <p:spPr>
          <a:xfrm>
            <a:off x="4741332" y="74082"/>
            <a:ext cx="7306731" cy="6656917"/>
          </a:xfrm>
        </p:spPr>
        <p:txBody>
          <a:bodyPr anchor="ctr">
            <a:normAutofit/>
          </a:bodyPr>
          <a:lstStyle/>
          <a:p>
            <a:pPr marL="0" indent="0">
              <a:lnSpc>
                <a:spcPct val="110000"/>
              </a:lnSpc>
              <a:buFont typeface="Wingdings" panose="05000000000000000000" pitchFamily="2" charset="2"/>
              <a:buNone/>
            </a:pPr>
            <a:r>
              <a:rPr lang="en-US" altLang="en-US" sz="1600" b="1">
                <a:latin typeface="Times New Roman" panose="02020603050405020304" pitchFamily="18" charset="0"/>
                <a:cs typeface="Times New Roman" panose="02020603050405020304" pitchFamily="18" charset="0"/>
              </a:rPr>
              <a:t>1. Go to www.USPS.com</a:t>
            </a:r>
            <a:endParaRPr lang="en-US" altLang="en-US" sz="1600">
              <a:latin typeface="Times New Roman" panose="02020603050405020304" pitchFamily="18" charset="0"/>
              <a:cs typeface="Times New Roman" panose="02020603050405020304" pitchFamily="18" charset="0"/>
            </a:endParaRPr>
          </a:p>
          <a:p>
            <a:pPr marL="0" indent="0">
              <a:lnSpc>
                <a:spcPct val="110000"/>
              </a:lnSpc>
              <a:buFont typeface="Wingdings" panose="05000000000000000000" pitchFamily="2" charset="2"/>
              <a:buNone/>
            </a:pPr>
            <a:r>
              <a:rPr lang="en-US" altLang="en-US" sz="1600" b="1">
                <a:latin typeface="Times New Roman" panose="02020603050405020304" pitchFamily="18" charset="0"/>
                <a:cs typeface="Times New Roman" panose="02020603050405020304" pitchFamily="18" charset="0"/>
              </a:rPr>
              <a:t>2. In the top right hand corner of the main page,  click Register/Sign In</a:t>
            </a:r>
            <a:endParaRPr lang="en-US" altLang="en-US" sz="1600">
              <a:latin typeface="Times New Roman" panose="02020603050405020304" pitchFamily="18" charset="0"/>
              <a:cs typeface="Times New Roman" panose="02020603050405020304" pitchFamily="18" charset="0"/>
            </a:endParaRPr>
          </a:p>
          <a:p>
            <a:pPr marL="0" indent="0">
              <a:lnSpc>
                <a:spcPct val="110000"/>
              </a:lnSpc>
              <a:buFont typeface="Wingdings" panose="05000000000000000000" pitchFamily="2" charset="2"/>
              <a:buNone/>
            </a:pPr>
            <a:r>
              <a:rPr lang="en-US" altLang="en-US" sz="1600" b="1">
                <a:latin typeface="Times New Roman" panose="02020603050405020304" pitchFamily="18" charset="0"/>
                <a:cs typeface="Times New Roman" panose="02020603050405020304" pitchFamily="18" charset="0"/>
              </a:rPr>
              <a:t>3. A separate window will open, go to New to USPS.com? and select Sign Up Now</a:t>
            </a:r>
          </a:p>
          <a:p>
            <a:pPr marL="0" indent="0">
              <a:lnSpc>
                <a:spcPct val="110000"/>
              </a:lnSpc>
              <a:buFont typeface="Wingdings" panose="05000000000000000000" pitchFamily="2" charset="2"/>
              <a:buNone/>
            </a:pPr>
            <a:r>
              <a:rPr lang="en-US" altLang="en-US" sz="1600" b="1">
                <a:latin typeface="Times New Roman" panose="02020603050405020304" pitchFamily="18" charset="0"/>
                <a:cs typeface="Times New Roman" panose="02020603050405020304" pitchFamily="18" charset="0"/>
              </a:rPr>
              <a:t>4. Language preference will default to English</a:t>
            </a:r>
          </a:p>
          <a:p>
            <a:pPr marL="0" indent="0">
              <a:lnSpc>
                <a:spcPct val="110000"/>
              </a:lnSpc>
              <a:buFont typeface="Wingdings" panose="05000000000000000000" pitchFamily="2" charset="2"/>
              <a:buNone/>
            </a:pPr>
            <a:r>
              <a:rPr lang="en-US" altLang="en-US" sz="1600" b="1">
                <a:latin typeface="Times New Roman" panose="02020603050405020304" pitchFamily="18" charset="0"/>
                <a:cs typeface="Times New Roman" panose="02020603050405020304" pitchFamily="18" charset="0"/>
              </a:rPr>
              <a:t>5. Create a username </a:t>
            </a:r>
          </a:p>
          <a:p>
            <a:pPr marL="0" indent="0">
              <a:lnSpc>
                <a:spcPct val="110000"/>
              </a:lnSpc>
              <a:buFont typeface="Wingdings" panose="05000000000000000000" pitchFamily="2" charset="2"/>
              <a:buNone/>
            </a:pPr>
            <a:r>
              <a:rPr lang="en-US" altLang="en-US" sz="1600" b="1">
                <a:latin typeface="Times New Roman" panose="02020603050405020304" pitchFamily="18" charset="0"/>
                <a:cs typeface="Times New Roman" panose="02020603050405020304" pitchFamily="18" charset="0"/>
              </a:rPr>
              <a:t>6. Enter Security Information which includes *Pick a Password and *Pick Two Security Questions</a:t>
            </a:r>
          </a:p>
          <a:p>
            <a:pPr marL="0" indent="0">
              <a:lnSpc>
                <a:spcPct val="110000"/>
              </a:lnSpc>
              <a:buFont typeface="Wingdings" panose="05000000000000000000" pitchFamily="2" charset="2"/>
              <a:buNone/>
            </a:pPr>
            <a:r>
              <a:rPr lang="en-US" altLang="en-US" sz="1600" b="1">
                <a:latin typeface="Times New Roman" panose="02020603050405020304" pitchFamily="18" charset="0"/>
                <a:cs typeface="Times New Roman" panose="02020603050405020304" pitchFamily="18" charset="0"/>
              </a:rPr>
              <a:t>7. Select My account type is a Business account</a:t>
            </a:r>
          </a:p>
          <a:p>
            <a:pPr marL="0" indent="0">
              <a:lnSpc>
                <a:spcPct val="110000"/>
              </a:lnSpc>
              <a:buFont typeface="Wingdings" panose="05000000000000000000" pitchFamily="2" charset="2"/>
              <a:buNone/>
            </a:pPr>
            <a:r>
              <a:rPr lang="en-US" altLang="en-US" sz="1600" b="1">
                <a:latin typeface="Times New Roman" panose="02020603050405020304" pitchFamily="18" charset="0"/>
                <a:cs typeface="Times New Roman" panose="02020603050405020304" pitchFamily="18" charset="0"/>
              </a:rPr>
              <a:t>8. Next, enter in contact information (Name, phone number, email address)</a:t>
            </a:r>
            <a:endParaRPr lang="en-US" altLang="en-US" sz="1600">
              <a:latin typeface="Times New Roman" panose="02020603050405020304" pitchFamily="18" charset="0"/>
              <a:cs typeface="Times New Roman" panose="02020603050405020304" pitchFamily="18" charset="0"/>
            </a:endParaRPr>
          </a:p>
          <a:p>
            <a:pPr marL="0" indent="0">
              <a:lnSpc>
                <a:spcPct val="110000"/>
              </a:lnSpc>
              <a:buFont typeface="Wingdings" panose="05000000000000000000" pitchFamily="2" charset="2"/>
              <a:buNone/>
            </a:pPr>
            <a:r>
              <a:rPr lang="en-US" altLang="en-US" sz="1600" b="1">
                <a:latin typeface="Times New Roman" panose="02020603050405020304" pitchFamily="18" charset="0"/>
                <a:cs typeface="Times New Roman" panose="02020603050405020304" pitchFamily="18" charset="0"/>
              </a:rPr>
              <a:t>9. Find my address by…address or zip code. When prompted, enter your facility’s full address or zip code so that the best deliverable option for your facility is entered. When your agency’s information has been filled in, hit continue to create the account.</a:t>
            </a:r>
          </a:p>
          <a:p>
            <a:pPr marL="0" indent="0">
              <a:lnSpc>
                <a:spcPct val="110000"/>
              </a:lnSpc>
              <a:buFont typeface="Wingdings" panose="05000000000000000000" pitchFamily="2" charset="2"/>
              <a:buNone/>
            </a:pPr>
            <a:endParaRPr lang="en-US" altLang="en-US" sz="1600" b="1">
              <a:latin typeface="Times New Roman" panose="02020603050405020304" pitchFamily="18" charset="0"/>
              <a:cs typeface="Times New Roman" panose="02020603050405020304" pitchFamily="18" charset="0"/>
            </a:endParaRPr>
          </a:p>
          <a:p>
            <a:pPr marL="0" indent="0">
              <a:lnSpc>
                <a:spcPct val="110000"/>
              </a:lnSpc>
              <a:buFont typeface="Wingdings" panose="05000000000000000000" pitchFamily="2" charset="2"/>
              <a:buNone/>
            </a:pPr>
            <a:r>
              <a:rPr lang="en-US" altLang="en-US" sz="1600" b="1">
                <a:latin typeface="Times New Roman" panose="02020603050405020304" pitchFamily="18" charset="0"/>
                <a:cs typeface="Times New Roman" panose="02020603050405020304" pitchFamily="18" charset="0"/>
              </a:rPr>
              <a:t>Should you have any questions please feel free to contact Wendy Gingell at       312-408-7797 or email wendy_gingell@ilnp.uscourts.gov</a:t>
            </a:r>
            <a:endParaRPr lang="en-US" altLang="en-US" sz="1600">
              <a:latin typeface="Times New Roman" panose="02020603050405020304" pitchFamily="18" charset="0"/>
              <a:cs typeface="Times New Roman" panose="02020603050405020304" pitchFamily="18" charset="0"/>
            </a:endParaRPr>
          </a:p>
          <a:p>
            <a:pPr>
              <a:lnSpc>
                <a:spcPct val="110000"/>
              </a:lnSpc>
            </a:pPr>
            <a:endParaRPr lang="en-US" sz="1100" dirty="0"/>
          </a:p>
        </p:txBody>
      </p:sp>
    </p:spTree>
    <p:extLst>
      <p:ext uri="{BB962C8B-B14F-4D97-AF65-F5344CB8AC3E}">
        <p14:creationId xmlns:p14="http://schemas.microsoft.com/office/powerpoint/2010/main" val="210923921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useBgFill="1">
        <p:nvSpPr>
          <p:cNvPr id="12" name="Rectangle 7">
            <a:extLst>
              <a:ext uri="{FF2B5EF4-FFF2-40B4-BE49-F238E27FC236}">
                <a16:creationId xmlns:a16="http://schemas.microsoft.com/office/drawing/2014/main" id="{BC052280-388E-4151-A1EB-5236D4FCCA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D41BA84-8C92-4187-A12B-5B4F59C00862}"/>
              </a:ext>
            </a:extLst>
          </p:cNvPr>
          <p:cNvSpPr>
            <a:spLocks noGrp="1"/>
          </p:cNvSpPr>
          <p:nvPr>
            <p:ph type="title"/>
          </p:nvPr>
        </p:nvSpPr>
        <p:spPr>
          <a:xfrm>
            <a:off x="913796" y="927100"/>
            <a:ext cx="3418766" cy="4616450"/>
          </a:xfrm>
        </p:spPr>
        <p:txBody>
          <a:bodyPr>
            <a:normAutofit/>
          </a:bodyPr>
          <a:lstStyle/>
          <a:p>
            <a:r>
              <a:rPr lang="en-US" dirty="0"/>
              <a:t>Ordering </a:t>
            </a:r>
            <a:r>
              <a:rPr lang="en-US" dirty="0" err="1"/>
              <a:t>usps</a:t>
            </a:r>
            <a:r>
              <a:rPr lang="en-US" dirty="0"/>
              <a:t> supplies</a:t>
            </a:r>
          </a:p>
        </p:txBody>
      </p:sp>
      <p:cxnSp>
        <p:nvCxnSpPr>
          <p:cNvPr id="13" name="Straight Connector 9">
            <a:extLst>
              <a:ext uri="{FF2B5EF4-FFF2-40B4-BE49-F238E27FC236}">
                <a16:creationId xmlns:a16="http://schemas.microsoft.com/office/drawing/2014/main" id="{744251C3-E720-4363-8AF0-20AD319374F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301359"/>
            <a:ext cx="0" cy="191135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AC9BB8DD-223B-4CBD-8E9F-3899B30C1CA7}"/>
              </a:ext>
            </a:extLst>
          </p:cNvPr>
          <p:cNvSpPr>
            <a:spLocks noGrp="1"/>
          </p:cNvSpPr>
          <p:nvPr>
            <p:ph idx="1"/>
          </p:nvPr>
        </p:nvSpPr>
        <p:spPr>
          <a:xfrm>
            <a:off x="4798228" y="74082"/>
            <a:ext cx="7249835" cy="6656917"/>
          </a:xfrm>
        </p:spPr>
        <p:txBody>
          <a:bodyPr anchor="ctr">
            <a:normAutofit/>
          </a:bodyPr>
          <a:lstStyle/>
          <a:p>
            <a:pPr marL="514350" indent="-514350">
              <a:buFont typeface="Wingdings" panose="05000000000000000000" pitchFamily="2" charset="2"/>
              <a:buAutoNum type="arabicPeriod"/>
              <a:defRPr/>
            </a:pPr>
            <a:r>
              <a:rPr lang="en-US" altLang="en-US" sz="1200" b="1" dirty="0">
                <a:latin typeface="Times New Roman" panose="02020603050405020304" pitchFamily="18" charset="0"/>
                <a:cs typeface="Times New Roman" panose="02020603050405020304" pitchFamily="18" charset="0"/>
              </a:rPr>
              <a:t>On the USPS Homepage (</a:t>
            </a:r>
            <a:r>
              <a:rPr lang="en-US" altLang="en-US" sz="1200" b="1" dirty="0">
                <a:latin typeface="Times New Roman" panose="02020603050405020304" pitchFamily="18" charset="0"/>
                <a:cs typeface="Times New Roman" panose="02020603050405020304" pitchFamily="18" charset="0"/>
                <a:hlinkClick r:id="rId3"/>
              </a:rPr>
              <a:t>www.usps.com</a:t>
            </a:r>
            <a:r>
              <a:rPr lang="en-US" altLang="en-US" sz="1200" b="1" dirty="0">
                <a:latin typeface="Times New Roman" panose="02020603050405020304" pitchFamily="18" charset="0"/>
                <a:cs typeface="Times New Roman" panose="02020603050405020304" pitchFamily="18" charset="0"/>
              </a:rPr>
              <a:t>), click on the Postal Store tab</a:t>
            </a:r>
          </a:p>
          <a:p>
            <a:pPr marL="514350" indent="-514350">
              <a:buFont typeface="Wingdings" panose="05000000000000000000" pitchFamily="2" charset="2"/>
              <a:buAutoNum type="arabicPeriod"/>
              <a:defRPr/>
            </a:pPr>
            <a:r>
              <a:rPr lang="en-US" altLang="en-US" sz="1200" b="1" dirty="0">
                <a:latin typeface="Times New Roman" panose="02020603050405020304" pitchFamily="18" charset="0"/>
                <a:cs typeface="Times New Roman" panose="02020603050405020304" pitchFamily="18" charset="0"/>
              </a:rPr>
              <a:t>Scroll down to the Shipping Supplies section and click on Shipping Supplies</a:t>
            </a:r>
          </a:p>
          <a:p>
            <a:pPr marL="514350" indent="-514350">
              <a:buFont typeface="Wingdings" panose="05000000000000000000" pitchFamily="2" charset="2"/>
              <a:buAutoNum type="arabicPeriod"/>
              <a:defRPr/>
            </a:pPr>
            <a:r>
              <a:rPr lang="en-US" altLang="en-US" sz="1200" b="1" dirty="0">
                <a:latin typeface="Times New Roman" panose="02020603050405020304" pitchFamily="18" charset="0"/>
                <a:cs typeface="Times New Roman" panose="02020603050405020304" pitchFamily="18" charset="0"/>
              </a:rPr>
              <a:t>On the left hand side, select “Free Shipping Supplies”</a:t>
            </a:r>
          </a:p>
          <a:p>
            <a:pPr marL="514350" indent="-514350">
              <a:buFont typeface="Wingdings" panose="05000000000000000000" pitchFamily="2" charset="2"/>
              <a:buAutoNum type="arabicPeriod"/>
              <a:defRPr/>
            </a:pPr>
            <a:r>
              <a:rPr lang="en-US" altLang="en-US" sz="1200" b="1" dirty="0">
                <a:latin typeface="Times New Roman" panose="02020603050405020304" pitchFamily="18" charset="0"/>
                <a:cs typeface="Times New Roman" panose="02020603050405020304" pitchFamily="18" charset="0"/>
              </a:rPr>
              <a:t>The following free shipping supplies are recommended</a:t>
            </a:r>
          </a:p>
          <a:p>
            <a:pPr marL="835025" lvl="1" indent="-514350">
              <a:buFont typeface="Arial" panose="020B0604020202020204" pitchFamily="34" charset="0"/>
              <a:buChar char="•"/>
              <a:defRPr/>
            </a:pPr>
            <a:r>
              <a:rPr lang="en-US" altLang="en-US" sz="1200" b="1" dirty="0">
                <a:latin typeface="Times New Roman" panose="02020603050405020304" pitchFamily="18" charset="0"/>
                <a:cs typeface="Times New Roman" panose="02020603050405020304" pitchFamily="18" charset="0"/>
              </a:rPr>
              <a:t>Priority Mail Tyvek Envelope                                                                                                                                                        (11-5/8” x 15-1/8”)</a:t>
            </a:r>
          </a:p>
          <a:p>
            <a:pPr marL="835025" lvl="1" indent="-514350">
              <a:buFont typeface="Arial" panose="020B0604020202020204" pitchFamily="34" charset="0"/>
              <a:buChar char="•"/>
              <a:defRPr/>
            </a:pPr>
            <a:r>
              <a:rPr lang="en-US" altLang="en-US" sz="1200" b="1" dirty="0">
                <a:latin typeface="Times New Roman" panose="02020603050405020304" pitchFamily="18" charset="0"/>
                <a:cs typeface="Times New Roman" panose="02020603050405020304" pitchFamily="18" charset="0"/>
              </a:rPr>
              <a:t>Priority Mail Padded Flat Rate Envelope                                                                                                                              (9-1/2” x 12-1/2”)</a:t>
            </a:r>
          </a:p>
          <a:p>
            <a:pPr marL="835025" lvl="1" indent="-514350">
              <a:buFont typeface="Arial" panose="020B0604020202020204" pitchFamily="34" charset="0"/>
              <a:buChar char="•"/>
              <a:defRPr/>
            </a:pPr>
            <a:r>
              <a:rPr lang="en-US" altLang="en-US" sz="1200" b="1" dirty="0">
                <a:latin typeface="Times New Roman" panose="02020603050405020304" pitchFamily="18" charset="0"/>
                <a:cs typeface="Times New Roman" panose="02020603050405020304" pitchFamily="18" charset="0"/>
              </a:rPr>
              <a:t>Priority Mail Regional Rate Box- B1                                                                                                                                     (12” x 10-1/4” x 5”)</a:t>
            </a:r>
          </a:p>
          <a:p>
            <a:pPr marL="835025" lvl="1" indent="-514350">
              <a:buFont typeface="Arial" panose="020B0604020202020204" pitchFamily="34" charset="0"/>
              <a:buChar char="•"/>
              <a:defRPr/>
            </a:pPr>
            <a:r>
              <a:rPr lang="en-US" altLang="en-US" sz="1200" b="1" dirty="0">
                <a:latin typeface="Times New Roman" panose="02020603050405020304" pitchFamily="18" charset="0"/>
                <a:cs typeface="Times New Roman" panose="02020603050405020304" pitchFamily="18" charset="0"/>
              </a:rPr>
              <a:t>Priority Mail Regional Rate Box- A1                                                                                                                                        (10” x 7” x 4-3/4”)</a:t>
            </a:r>
          </a:p>
          <a:p>
            <a:pPr marL="514350" indent="-514350">
              <a:buFont typeface="Wingdings" panose="05000000000000000000" pitchFamily="2" charset="2"/>
              <a:buAutoNum type="arabicPeriod"/>
              <a:defRPr/>
            </a:pPr>
            <a:r>
              <a:rPr lang="en-US" altLang="en-US" sz="1200" b="1" dirty="0">
                <a:latin typeface="Times New Roman" panose="02020603050405020304" pitchFamily="18" charset="0"/>
                <a:cs typeface="Times New Roman" panose="02020603050405020304" pitchFamily="18" charset="0"/>
              </a:rPr>
              <a:t>Select the needed shipping supplies and the quantity of supplies. Supplies come in varying quantities </a:t>
            </a:r>
          </a:p>
          <a:p>
            <a:pPr marL="514350" indent="-514350">
              <a:buFont typeface="Wingdings" panose="05000000000000000000" pitchFamily="2" charset="2"/>
              <a:buAutoNum type="arabicPeriod"/>
              <a:defRPr/>
            </a:pPr>
            <a:r>
              <a:rPr lang="en-US" altLang="en-US" sz="1200" b="1" dirty="0">
                <a:latin typeface="Times New Roman" panose="02020603050405020304" pitchFamily="18" charset="0"/>
                <a:cs typeface="Times New Roman" panose="02020603050405020304" pitchFamily="18" charset="0"/>
              </a:rPr>
              <a:t>Click “Add to Cart”</a:t>
            </a:r>
          </a:p>
          <a:p>
            <a:pPr marL="514350" indent="-514350">
              <a:buFont typeface="Wingdings" panose="05000000000000000000" pitchFamily="2" charset="2"/>
              <a:buAutoNum type="arabicPeriod"/>
              <a:defRPr/>
            </a:pPr>
            <a:r>
              <a:rPr lang="en-US" altLang="en-US" sz="1200" b="1" dirty="0">
                <a:latin typeface="Times New Roman" panose="02020603050405020304" pitchFamily="18" charset="0"/>
                <a:cs typeface="Times New Roman" panose="02020603050405020304" pitchFamily="18" charset="0"/>
              </a:rPr>
              <a:t>Once all supplies have been ordered, click Checkout and select your agency’s address that was entered upon creating the account</a:t>
            </a:r>
          </a:p>
          <a:p>
            <a:pPr marL="514350" indent="-514350">
              <a:buFont typeface="Wingdings" panose="05000000000000000000" pitchFamily="2" charset="2"/>
              <a:buAutoNum type="arabicPeriod"/>
              <a:defRPr/>
            </a:pPr>
            <a:r>
              <a:rPr lang="en-US" altLang="en-US" sz="1200" b="1" dirty="0">
                <a:latin typeface="Times New Roman" panose="02020603050405020304" pitchFamily="18" charset="0"/>
                <a:cs typeface="Times New Roman" panose="02020603050405020304" pitchFamily="18" charset="0"/>
              </a:rPr>
              <a:t>The final page will display your ordered supplies. If the order is complete, click “Place my Order”. Supplies ship within 3-5 business days with the exception of Holidays where an additional 1-2 days will be needed to complete orders. Please note that shipping times may be greater during holidays.</a:t>
            </a:r>
          </a:p>
          <a:p>
            <a:pPr marL="514350" indent="-514350">
              <a:buFont typeface="Wingdings" panose="05000000000000000000" pitchFamily="2" charset="2"/>
              <a:buAutoNum type="arabicPeriod"/>
              <a:defRPr/>
            </a:pPr>
            <a:r>
              <a:rPr lang="en-US" altLang="en-US" sz="1200" b="1" dirty="0">
                <a:latin typeface="Times New Roman" panose="02020603050405020304" pitchFamily="18" charset="0"/>
                <a:cs typeface="Times New Roman" panose="02020603050405020304" pitchFamily="18" charset="0"/>
              </a:rPr>
              <a:t>For large supply orders, call USPS at 1-800-610-8734. The first time you call, you will be prompted to create an account that is associated with your telephone number, once an account is created, you can order your needed supplies based off their item name (Priority Mail Tyvek Envelope, Priority Mail Reginal Rate Box-B1, etc.)</a:t>
            </a:r>
          </a:p>
          <a:p>
            <a:pPr>
              <a:lnSpc>
                <a:spcPct val="110000"/>
              </a:lnSpc>
            </a:pPr>
            <a:endParaRPr lang="en-US" sz="1100" dirty="0"/>
          </a:p>
        </p:txBody>
      </p:sp>
    </p:spTree>
    <p:extLst>
      <p:ext uri="{BB962C8B-B14F-4D97-AF65-F5344CB8AC3E}">
        <p14:creationId xmlns:p14="http://schemas.microsoft.com/office/powerpoint/2010/main" val="33284600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A665B-4BCE-495C-9B72-30CFA5DE0E33}"/>
              </a:ext>
            </a:extLst>
          </p:cNvPr>
          <p:cNvSpPr>
            <a:spLocks noGrp="1"/>
          </p:cNvSpPr>
          <p:nvPr>
            <p:ph type="title"/>
          </p:nvPr>
        </p:nvSpPr>
        <p:spPr/>
        <p:txBody>
          <a:bodyPr/>
          <a:lstStyle/>
          <a:p>
            <a:r>
              <a:rPr lang="en-US" dirty="0"/>
              <a:t>Contact information </a:t>
            </a:r>
          </a:p>
        </p:txBody>
      </p:sp>
      <p:sp>
        <p:nvSpPr>
          <p:cNvPr id="12" name="Text Placeholder 11">
            <a:extLst>
              <a:ext uri="{FF2B5EF4-FFF2-40B4-BE49-F238E27FC236}">
                <a16:creationId xmlns:a16="http://schemas.microsoft.com/office/drawing/2014/main" id="{8483A802-6197-4C84-8423-43A23E6A02AA}"/>
              </a:ext>
            </a:extLst>
          </p:cNvPr>
          <p:cNvSpPr>
            <a:spLocks noGrp="1"/>
          </p:cNvSpPr>
          <p:nvPr>
            <p:ph type="body" idx="1"/>
          </p:nvPr>
        </p:nvSpPr>
        <p:spPr/>
        <p:txBody>
          <a:bodyPr/>
          <a:lstStyle/>
          <a:p>
            <a:r>
              <a:rPr lang="en-US" dirty="0"/>
              <a:t>Pretrial Services</a:t>
            </a:r>
          </a:p>
        </p:txBody>
      </p:sp>
      <p:sp>
        <p:nvSpPr>
          <p:cNvPr id="15" name="Text Placeholder 14">
            <a:extLst>
              <a:ext uri="{FF2B5EF4-FFF2-40B4-BE49-F238E27FC236}">
                <a16:creationId xmlns:a16="http://schemas.microsoft.com/office/drawing/2014/main" id="{56FB8941-B241-4A7D-AF67-908FFEC34091}"/>
              </a:ext>
            </a:extLst>
          </p:cNvPr>
          <p:cNvSpPr>
            <a:spLocks noGrp="1"/>
          </p:cNvSpPr>
          <p:nvPr>
            <p:ph type="body" sz="half" idx="15"/>
          </p:nvPr>
        </p:nvSpPr>
        <p:spPr>
          <a:xfrm>
            <a:off x="913794" y="2911623"/>
            <a:ext cx="3298956" cy="3482301"/>
          </a:xfrm>
        </p:spPr>
        <p:txBody>
          <a:bodyPr/>
          <a:lstStyle/>
          <a:p>
            <a:endParaRPr lang="en-US" dirty="0"/>
          </a:p>
          <a:p>
            <a:r>
              <a:rPr lang="en-US" dirty="0"/>
              <a:t>219 South Dearborn Street</a:t>
            </a:r>
          </a:p>
          <a:p>
            <a:r>
              <a:rPr lang="en-US" dirty="0"/>
              <a:t>Suite 15-100</a:t>
            </a:r>
          </a:p>
          <a:p>
            <a:r>
              <a:rPr lang="en-US" dirty="0"/>
              <a:t>Chicago, IL 60604</a:t>
            </a:r>
          </a:p>
          <a:p>
            <a:endParaRPr lang="en-US" dirty="0"/>
          </a:p>
          <a:p>
            <a:r>
              <a:rPr lang="en-US" dirty="0"/>
              <a:t>Main Number: 312-435-5793</a:t>
            </a:r>
          </a:p>
          <a:p>
            <a:r>
              <a:rPr lang="en-US" dirty="0"/>
              <a:t>Patrick May, Lab Supervisor </a:t>
            </a:r>
          </a:p>
          <a:p>
            <a:r>
              <a:rPr lang="en-US" dirty="0"/>
              <a:t>312-246-2273</a:t>
            </a:r>
          </a:p>
          <a:p>
            <a:r>
              <a:rPr lang="en-US" dirty="0"/>
              <a:t>Patrick_May@ilnpt.uscourts.gov</a:t>
            </a:r>
          </a:p>
        </p:txBody>
      </p:sp>
      <p:sp>
        <p:nvSpPr>
          <p:cNvPr id="13" name="Text Placeholder 12">
            <a:extLst>
              <a:ext uri="{FF2B5EF4-FFF2-40B4-BE49-F238E27FC236}">
                <a16:creationId xmlns:a16="http://schemas.microsoft.com/office/drawing/2014/main" id="{C0520635-4D50-4F17-8783-C6BFD8399301}"/>
              </a:ext>
            </a:extLst>
          </p:cNvPr>
          <p:cNvSpPr>
            <a:spLocks noGrp="1"/>
          </p:cNvSpPr>
          <p:nvPr>
            <p:ph type="body" sz="quarter" idx="3"/>
          </p:nvPr>
        </p:nvSpPr>
        <p:spPr/>
        <p:txBody>
          <a:bodyPr/>
          <a:lstStyle/>
          <a:p>
            <a:r>
              <a:rPr lang="en-US" dirty="0"/>
              <a:t>Probation</a:t>
            </a:r>
          </a:p>
        </p:txBody>
      </p:sp>
      <p:sp>
        <p:nvSpPr>
          <p:cNvPr id="16" name="Text Placeholder 15">
            <a:extLst>
              <a:ext uri="{FF2B5EF4-FFF2-40B4-BE49-F238E27FC236}">
                <a16:creationId xmlns:a16="http://schemas.microsoft.com/office/drawing/2014/main" id="{332BB399-89C5-4EE4-B90A-12CECC87A0E9}"/>
              </a:ext>
            </a:extLst>
          </p:cNvPr>
          <p:cNvSpPr>
            <a:spLocks noGrp="1"/>
          </p:cNvSpPr>
          <p:nvPr>
            <p:ph type="body" sz="half" idx="16"/>
          </p:nvPr>
        </p:nvSpPr>
        <p:spPr/>
        <p:txBody>
          <a:bodyPr/>
          <a:lstStyle/>
          <a:p>
            <a:endParaRPr lang="en-US" dirty="0"/>
          </a:p>
          <a:p>
            <a:r>
              <a:rPr lang="en-US" dirty="0"/>
              <a:t>230 South Dearborn Street</a:t>
            </a:r>
          </a:p>
          <a:p>
            <a:r>
              <a:rPr lang="en-US" dirty="0"/>
              <a:t>Suite 3400</a:t>
            </a:r>
          </a:p>
          <a:p>
            <a:r>
              <a:rPr lang="en-US" dirty="0"/>
              <a:t>Chicago, IL 60604</a:t>
            </a:r>
          </a:p>
          <a:p>
            <a:endParaRPr lang="en-US" dirty="0"/>
          </a:p>
          <a:p>
            <a:r>
              <a:rPr lang="en-US" dirty="0"/>
              <a:t>Main Number: 312-435-5700</a:t>
            </a:r>
          </a:p>
        </p:txBody>
      </p:sp>
      <p:sp>
        <p:nvSpPr>
          <p:cNvPr id="14" name="Text Placeholder 13">
            <a:extLst>
              <a:ext uri="{FF2B5EF4-FFF2-40B4-BE49-F238E27FC236}">
                <a16:creationId xmlns:a16="http://schemas.microsoft.com/office/drawing/2014/main" id="{5F1219BC-B296-4FAF-B436-AA84C0CCF8DC}"/>
              </a:ext>
            </a:extLst>
          </p:cNvPr>
          <p:cNvSpPr>
            <a:spLocks noGrp="1"/>
          </p:cNvSpPr>
          <p:nvPr>
            <p:ph type="body" sz="quarter" idx="13"/>
          </p:nvPr>
        </p:nvSpPr>
        <p:spPr/>
        <p:txBody>
          <a:bodyPr/>
          <a:lstStyle/>
          <a:p>
            <a:r>
              <a:rPr lang="en-US" dirty="0"/>
              <a:t>Drug </a:t>
            </a:r>
            <a:r>
              <a:rPr lang="en-US" dirty="0" err="1"/>
              <a:t>Labratory</a:t>
            </a:r>
            <a:endParaRPr lang="en-US" dirty="0"/>
          </a:p>
        </p:txBody>
      </p:sp>
      <p:sp>
        <p:nvSpPr>
          <p:cNvPr id="17" name="Text Placeholder 16">
            <a:extLst>
              <a:ext uri="{FF2B5EF4-FFF2-40B4-BE49-F238E27FC236}">
                <a16:creationId xmlns:a16="http://schemas.microsoft.com/office/drawing/2014/main" id="{5892E214-5C29-4308-98DF-C031B19742FA}"/>
              </a:ext>
            </a:extLst>
          </p:cNvPr>
          <p:cNvSpPr>
            <a:spLocks noGrp="1"/>
          </p:cNvSpPr>
          <p:nvPr>
            <p:ph type="body" sz="half" idx="17"/>
          </p:nvPr>
        </p:nvSpPr>
        <p:spPr/>
        <p:txBody>
          <a:bodyPr/>
          <a:lstStyle/>
          <a:p>
            <a:endParaRPr lang="en-US" dirty="0"/>
          </a:p>
          <a:p>
            <a:r>
              <a:rPr lang="en-US" dirty="0"/>
              <a:t>219 South Dearborn Street</a:t>
            </a:r>
          </a:p>
          <a:p>
            <a:r>
              <a:rPr lang="en-US" dirty="0"/>
              <a:t>Suite 15-100</a:t>
            </a:r>
          </a:p>
          <a:p>
            <a:r>
              <a:rPr lang="en-US" dirty="0"/>
              <a:t>Chicago, IL 60604</a:t>
            </a:r>
          </a:p>
          <a:p>
            <a:endParaRPr lang="en-US" dirty="0"/>
          </a:p>
          <a:p>
            <a:r>
              <a:rPr lang="en-US" dirty="0"/>
              <a:t>Ernesto De La Rosa, Lab Technician</a:t>
            </a:r>
          </a:p>
          <a:p>
            <a:r>
              <a:rPr lang="en-US" dirty="0"/>
              <a:t>312-408-7760</a:t>
            </a:r>
          </a:p>
          <a:p>
            <a:endParaRPr lang="en-US" dirty="0"/>
          </a:p>
          <a:p>
            <a:endParaRPr lang="en-US" dirty="0"/>
          </a:p>
        </p:txBody>
      </p:sp>
    </p:spTree>
    <p:extLst>
      <p:ext uri="{BB962C8B-B14F-4D97-AF65-F5344CB8AC3E}">
        <p14:creationId xmlns:p14="http://schemas.microsoft.com/office/powerpoint/2010/main" val="17557664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B996A54-0CDD-4A46-B3D2-02F43219A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B96AC1A0-F303-4D63-B891-675DF4619CAC}"/>
              </a:ext>
            </a:extLst>
          </p:cNvPr>
          <p:cNvSpPr>
            <a:spLocks noGrp="1"/>
          </p:cNvSpPr>
          <p:nvPr>
            <p:ph type="title"/>
          </p:nvPr>
        </p:nvSpPr>
        <p:spPr>
          <a:xfrm>
            <a:off x="444844" y="1122001"/>
            <a:ext cx="3292528" cy="4613999"/>
          </a:xfrm>
        </p:spPr>
        <p:txBody>
          <a:bodyPr anchor="ctr">
            <a:normAutofit/>
          </a:bodyPr>
          <a:lstStyle/>
          <a:p>
            <a:pPr algn="l"/>
            <a:r>
              <a:rPr lang="en-US" sz="3600" dirty="0">
                <a:solidFill>
                  <a:schemeClr val="accent5"/>
                </a:solidFill>
              </a:rPr>
              <a:t>Comply Program </a:t>
            </a:r>
          </a:p>
        </p:txBody>
      </p:sp>
      <p:sp useBgFill="1">
        <p:nvSpPr>
          <p:cNvPr id="15" name="Rectangle 14">
            <a:extLst>
              <a:ext uri="{FF2B5EF4-FFF2-40B4-BE49-F238E27FC236}">
                <a16:creationId xmlns:a16="http://schemas.microsoft.com/office/drawing/2014/main" id="{06F0BB8C-8C08-44AD-9EBB-B43BE66A5B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2129" y="0"/>
            <a:ext cx="812987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7">
            <a:extLst>
              <a:ext uri="{FF2B5EF4-FFF2-40B4-BE49-F238E27FC236}">
                <a16:creationId xmlns:a16="http://schemas.microsoft.com/office/drawing/2014/main" id="{14B50B3F-2F65-4E49-BCD4-4ECAC1B07E24}"/>
              </a:ext>
            </a:extLst>
          </p:cNvPr>
          <p:cNvSpPr>
            <a:spLocks noGrp="1"/>
          </p:cNvSpPr>
          <p:nvPr>
            <p:ph idx="1"/>
          </p:nvPr>
        </p:nvSpPr>
        <p:spPr>
          <a:xfrm>
            <a:off x="4162606" y="216243"/>
            <a:ext cx="7928918" cy="6425514"/>
          </a:xfrm>
        </p:spPr>
        <p:txBody>
          <a:bodyPr anchor="ctr">
            <a:normAutofit/>
          </a:bodyPr>
          <a:lstStyle/>
          <a:p>
            <a:pPr marL="0" indent="0">
              <a:buNone/>
            </a:pPr>
            <a:r>
              <a:rPr lang="en-US" altLang="en-US" sz="2400" dirty="0">
                <a:effectLst/>
              </a:rPr>
              <a:t>The Comply program utilizes the offender’s PACTS number. Offenders are to call the designated phone number and enter their PACTS number. </a:t>
            </a:r>
          </a:p>
          <a:p>
            <a:pPr marL="0" indent="0">
              <a:buNone/>
            </a:pPr>
            <a:endParaRPr lang="en-US" altLang="en-US" sz="2400" dirty="0">
              <a:effectLst/>
            </a:endParaRPr>
          </a:p>
          <a:p>
            <a:pPr lvl="1"/>
            <a:r>
              <a:rPr lang="en-US" altLang="en-US" sz="2400" dirty="0">
                <a:effectLst/>
              </a:rPr>
              <a:t>After entering their PACTS number, the recording will notify the offender if they are to submit a drug test. If they are required to submit a drug test, the recording will further explain where and when. </a:t>
            </a:r>
          </a:p>
          <a:p>
            <a:pPr lvl="1"/>
            <a:r>
              <a:rPr lang="en-US" altLang="en-US" sz="2400" dirty="0">
                <a:effectLst/>
              </a:rPr>
              <a:t>Collection facilities receive an email each evening for the following day to know who is expected to report the next day.</a:t>
            </a:r>
          </a:p>
          <a:p>
            <a:endParaRPr lang="en-US" sz="1600" dirty="0"/>
          </a:p>
        </p:txBody>
      </p:sp>
    </p:spTree>
    <p:extLst>
      <p:ext uri="{BB962C8B-B14F-4D97-AF65-F5344CB8AC3E}">
        <p14:creationId xmlns:p14="http://schemas.microsoft.com/office/powerpoint/2010/main" val="4123681116"/>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19">
            <a:extLst>
              <a:ext uri="{FF2B5EF4-FFF2-40B4-BE49-F238E27FC236}">
                <a16:creationId xmlns:a16="http://schemas.microsoft.com/office/drawing/2014/main" id="{6764E701-62D0-4B68-B902-A44BB8DAF1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1">
            <a:extLst>
              <a:ext uri="{FF2B5EF4-FFF2-40B4-BE49-F238E27FC236}">
                <a16:creationId xmlns:a16="http://schemas.microsoft.com/office/drawing/2014/main" id="{4D9AEA4E-17C5-4819-9423-63A8CA392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654296" cy="6858000"/>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B96AC1A0-F303-4D63-B891-675DF4619CAC}"/>
              </a:ext>
            </a:extLst>
          </p:cNvPr>
          <p:cNvSpPr>
            <a:spLocks noGrp="1"/>
          </p:cNvSpPr>
          <p:nvPr>
            <p:ph type="title"/>
          </p:nvPr>
        </p:nvSpPr>
        <p:spPr>
          <a:xfrm>
            <a:off x="965200" y="1096963"/>
            <a:ext cx="3367361" cy="4664075"/>
          </a:xfrm>
        </p:spPr>
        <p:txBody>
          <a:bodyPr>
            <a:normAutofit/>
          </a:bodyPr>
          <a:lstStyle/>
          <a:p>
            <a:pPr algn="l"/>
            <a:r>
              <a:rPr lang="en-US" sz="2800">
                <a:solidFill>
                  <a:srgbClr val="FFFFFF"/>
                </a:solidFill>
              </a:rPr>
              <a:t>Testing as Directed</a:t>
            </a:r>
          </a:p>
        </p:txBody>
      </p:sp>
      <p:sp>
        <p:nvSpPr>
          <p:cNvPr id="28" name="Rectangle 23">
            <a:extLst>
              <a:ext uri="{FF2B5EF4-FFF2-40B4-BE49-F238E27FC236}">
                <a16:creationId xmlns:a16="http://schemas.microsoft.com/office/drawing/2014/main" id="{1F4F8940-B1DD-45FA-A352-606F44F93F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643467" cy="685800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Content Placeholder 7">
            <a:extLst>
              <a:ext uri="{FF2B5EF4-FFF2-40B4-BE49-F238E27FC236}">
                <a16:creationId xmlns:a16="http://schemas.microsoft.com/office/drawing/2014/main" id="{14B50B3F-2F65-4E49-BCD4-4ECAC1B07E24}"/>
              </a:ext>
            </a:extLst>
          </p:cNvPr>
          <p:cNvSpPr>
            <a:spLocks noGrp="1"/>
          </p:cNvSpPr>
          <p:nvPr>
            <p:ph idx="1"/>
          </p:nvPr>
        </p:nvSpPr>
        <p:spPr>
          <a:xfrm>
            <a:off x="5297762" y="1096963"/>
            <a:ext cx="5969795" cy="4664075"/>
          </a:xfrm>
        </p:spPr>
        <p:txBody>
          <a:bodyPr anchor="ctr">
            <a:normAutofit/>
          </a:bodyPr>
          <a:lstStyle/>
          <a:p>
            <a:pPr marL="0" indent="0">
              <a:buNone/>
            </a:pPr>
            <a:r>
              <a:rPr lang="en-US" altLang="en-US" sz="1800" dirty="0">
                <a:solidFill>
                  <a:schemeClr val="tx1">
                    <a:lumMod val="95000"/>
                    <a:lumOff val="5000"/>
                  </a:schemeClr>
                </a:solidFill>
                <a:effectLst/>
              </a:rPr>
              <a:t>Officers may choose not to enroll defendants/PUS in COMPLY, but rather have them test as directed by the supervising officer. </a:t>
            </a:r>
            <a:br>
              <a:rPr lang="en-US" altLang="en-US" sz="1800" dirty="0">
                <a:solidFill>
                  <a:schemeClr val="tx1">
                    <a:lumMod val="95000"/>
                    <a:lumOff val="5000"/>
                  </a:schemeClr>
                </a:solidFill>
                <a:effectLst/>
              </a:rPr>
            </a:br>
            <a:br>
              <a:rPr lang="en-US" altLang="en-US" sz="1800" dirty="0">
                <a:solidFill>
                  <a:schemeClr val="tx1">
                    <a:lumMod val="95000"/>
                    <a:lumOff val="5000"/>
                  </a:schemeClr>
                </a:solidFill>
                <a:effectLst/>
              </a:rPr>
            </a:br>
            <a:r>
              <a:rPr lang="en-US" altLang="en-US" sz="1800" dirty="0">
                <a:solidFill>
                  <a:schemeClr val="tx1">
                    <a:lumMod val="95000"/>
                    <a:lumOff val="5000"/>
                  </a:schemeClr>
                </a:solidFill>
                <a:effectLst/>
              </a:rPr>
              <a:t>In these instances, the supervising officer will notify the designated collection site of the scheduled drug test at least 24 hours in advance authorizing the collection of a urine sample. </a:t>
            </a:r>
          </a:p>
          <a:p>
            <a:pPr marL="0" indent="0">
              <a:buNone/>
            </a:pPr>
            <a:endParaRPr lang="en-US" altLang="en-US" sz="1800" dirty="0">
              <a:solidFill>
                <a:schemeClr val="tx1">
                  <a:lumMod val="95000"/>
                  <a:lumOff val="5000"/>
                </a:schemeClr>
              </a:solidFill>
              <a:effectLst/>
            </a:endParaRPr>
          </a:p>
          <a:p>
            <a:endParaRPr lang="en-US" sz="1800" dirty="0">
              <a:solidFill>
                <a:schemeClr val="tx1">
                  <a:lumMod val="95000"/>
                  <a:lumOff val="5000"/>
                </a:schemeClr>
              </a:solidFill>
            </a:endParaRPr>
          </a:p>
        </p:txBody>
      </p:sp>
    </p:spTree>
    <p:extLst>
      <p:ext uri="{BB962C8B-B14F-4D97-AF65-F5344CB8AC3E}">
        <p14:creationId xmlns:p14="http://schemas.microsoft.com/office/powerpoint/2010/main" val="3971429053"/>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38AFA-6CCF-403C-8262-D4B2CC47A1F5}"/>
              </a:ext>
            </a:extLst>
          </p:cNvPr>
          <p:cNvSpPr>
            <a:spLocks noGrp="1"/>
          </p:cNvSpPr>
          <p:nvPr>
            <p:ph type="title"/>
          </p:nvPr>
        </p:nvSpPr>
        <p:spPr/>
        <p:txBody>
          <a:bodyPr/>
          <a:lstStyle/>
          <a:p>
            <a:r>
              <a:rPr lang="en-US" dirty="0"/>
              <a:t>Non-compliance/failure to appear</a:t>
            </a:r>
          </a:p>
        </p:txBody>
      </p:sp>
      <p:sp>
        <p:nvSpPr>
          <p:cNvPr id="3" name="Text Placeholder 2">
            <a:extLst>
              <a:ext uri="{FF2B5EF4-FFF2-40B4-BE49-F238E27FC236}">
                <a16:creationId xmlns:a16="http://schemas.microsoft.com/office/drawing/2014/main" id="{80989F29-E944-4628-B4FD-0979FDF6628C}"/>
              </a:ext>
            </a:extLst>
          </p:cNvPr>
          <p:cNvSpPr>
            <a:spLocks noGrp="1"/>
          </p:cNvSpPr>
          <p:nvPr>
            <p:ph type="body" idx="1"/>
          </p:nvPr>
        </p:nvSpPr>
        <p:spPr/>
        <p:txBody>
          <a:bodyPr/>
          <a:lstStyle/>
          <a:p>
            <a:r>
              <a:rPr lang="en-US" dirty="0">
                <a:solidFill>
                  <a:schemeClr val="accent5"/>
                </a:solidFill>
              </a:rPr>
              <a:t>Pretrial Services</a:t>
            </a:r>
          </a:p>
        </p:txBody>
      </p:sp>
      <p:sp>
        <p:nvSpPr>
          <p:cNvPr id="4" name="Content Placeholder 3">
            <a:extLst>
              <a:ext uri="{FF2B5EF4-FFF2-40B4-BE49-F238E27FC236}">
                <a16:creationId xmlns:a16="http://schemas.microsoft.com/office/drawing/2014/main" id="{78911845-CB96-4B23-B8A2-3B53E03D9F7E}"/>
              </a:ext>
            </a:extLst>
          </p:cNvPr>
          <p:cNvSpPr>
            <a:spLocks noGrp="1"/>
          </p:cNvSpPr>
          <p:nvPr>
            <p:ph sz="half" idx="2"/>
          </p:nvPr>
        </p:nvSpPr>
        <p:spPr/>
        <p:txBody>
          <a:bodyPr/>
          <a:lstStyle/>
          <a:p>
            <a:r>
              <a:rPr lang="en-US" dirty="0"/>
              <a:t>All stalls, failures to appear, non-compliance, and/or suspected tampering must be reported within 24 hours to Pretrial Services’ dedicated failure to appear email: </a:t>
            </a:r>
          </a:p>
          <a:p>
            <a:pPr marL="0" indent="0">
              <a:buNone/>
            </a:pPr>
            <a:r>
              <a:rPr lang="en-US" sz="1800" u="sng" dirty="0">
                <a:solidFill>
                  <a:srgbClr val="0563C1"/>
                </a:solidFill>
                <a:effectLst/>
                <a:latin typeface="Calibri" panose="020F0502020204030204" pitchFamily="34" charset="0"/>
                <a:ea typeface="Calibri" panose="020F0502020204030204" pitchFamily="34" charset="0"/>
                <a:hlinkClick r:id="rId2"/>
              </a:rPr>
              <a:t>ILNPTdb_UA_FTA_Notifications@ilnpt.uscourts.gov</a:t>
            </a:r>
            <a:endParaRPr lang="en-US" dirty="0"/>
          </a:p>
        </p:txBody>
      </p:sp>
      <p:sp>
        <p:nvSpPr>
          <p:cNvPr id="5" name="Text Placeholder 4">
            <a:extLst>
              <a:ext uri="{FF2B5EF4-FFF2-40B4-BE49-F238E27FC236}">
                <a16:creationId xmlns:a16="http://schemas.microsoft.com/office/drawing/2014/main" id="{E1A9E337-14E5-4FD1-90BB-46C1A724A6B3}"/>
              </a:ext>
            </a:extLst>
          </p:cNvPr>
          <p:cNvSpPr>
            <a:spLocks noGrp="1"/>
          </p:cNvSpPr>
          <p:nvPr>
            <p:ph type="body" sz="quarter" idx="3"/>
          </p:nvPr>
        </p:nvSpPr>
        <p:spPr/>
        <p:txBody>
          <a:bodyPr/>
          <a:lstStyle/>
          <a:p>
            <a:r>
              <a:rPr lang="en-US" dirty="0">
                <a:solidFill>
                  <a:schemeClr val="accent5"/>
                </a:solidFill>
              </a:rPr>
              <a:t>Probation</a:t>
            </a:r>
          </a:p>
        </p:txBody>
      </p:sp>
      <p:sp>
        <p:nvSpPr>
          <p:cNvPr id="6" name="Content Placeholder 5">
            <a:extLst>
              <a:ext uri="{FF2B5EF4-FFF2-40B4-BE49-F238E27FC236}">
                <a16:creationId xmlns:a16="http://schemas.microsoft.com/office/drawing/2014/main" id="{47EA2CEC-0231-4B11-B54D-F7DD86FE1705}"/>
              </a:ext>
            </a:extLst>
          </p:cNvPr>
          <p:cNvSpPr>
            <a:spLocks noGrp="1"/>
          </p:cNvSpPr>
          <p:nvPr>
            <p:ph sz="quarter" idx="4"/>
          </p:nvPr>
        </p:nvSpPr>
        <p:spPr/>
        <p:txBody>
          <a:bodyPr/>
          <a:lstStyle/>
          <a:p>
            <a:r>
              <a:rPr lang="en-US" dirty="0"/>
              <a:t>All stalls, failures to appear, non-compliance, and/or suspected tampering must be reported within 24 hours to the assigned officer. </a:t>
            </a:r>
          </a:p>
          <a:p>
            <a:endParaRPr lang="en-US" dirty="0"/>
          </a:p>
        </p:txBody>
      </p:sp>
    </p:spTree>
    <p:extLst>
      <p:ext uri="{BB962C8B-B14F-4D97-AF65-F5344CB8AC3E}">
        <p14:creationId xmlns:p14="http://schemas.microsoft.com/office/powerpoint/2010/main" val="4337016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6DBB1A9-22FF-46E7-97B9-AE54774753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005CD25-CF76-499B-8127-C2F32C0837AD}"/>
              </a:ext>
            </a:extLst>
          </p:cNvPr>
          <p:cNvSpPr>
            <a:spLocks noGrp="1"/>
          </p:cNvSpPr>
          <p:nvPr>
            <p:ph type="title"/>
          </p:nvPr>
        </p:nvSpPr>
        <p:spPr>
          <a:xfrm>
            <a:off x="1282703" y="1289888"/>
            <a:ext cx="5854698" cy="4278224"/>
          </a:xfrm>
        </p:spPr>
        <p:txBody>
          <a:bodyPr vert="horz" lIns="91440" tIns="45720" rIns="91440" bIns="45720" rtlCol="0" anchor="ctr">
            <a:normAutofit/>
          </a:bodyPr>
          <a:lstStyle/>
          <a:p>
            <a:pPr algn="r"/>
            <a:r>
              <a:rPr lang="en-US" sz="5400" dirty="0"/>
              <a:t>Referral procedure</a:t>
            </a:r>
          </a:p>
        </p:txBody>
      </p:sp>
      <p:cxnSp>
        <p:nvCxnSpPr>
          <p:cNvPr id="11" name="Straight Connector 10">
            <a:extLst>
              <a:ext uri="{FF2B5EF4-FFF2-40B4-BE49-F238E27FC236}">
                <a16:creationId xmlns:a16="http://schemas.microsoft.com/office/drawing/2014/main" id="{3A1AAD47-56AD-4EE6-A88C-981D060DC2D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27811" y="2473325"/>
            <a:ext cx="0" cy="191135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9288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38AFA-6CCF-403C-8262-D4B2CC47A1F5}"/>
              </a:ext>
            </a:extLst>
          </p:cNvPr>
          <p:cNvSpPr>
            <a:spLocks noGrp="1"/>
          </p:cNvSpPr>
          <p:nvPr>
            <p:ph type="title"/>
          </p:nvPr>
        </p:nvSpPr>
        <p:spPr>
          <a:xfrm>
            <a:off x="913795" y="609601"/>
            <a:ext cx="10353761" cy="700216"/>
          </a:xfrm>
        </p:spPr>
        <p:txBody>
          <a:bodyPr/>
          <a:lstStyle/>
          <a:p>
            <a:r>
              <a:rPr lang="en-US" dirty="0"/>
              <a:t>Referral Packets</a:t>
            </a:r>
          </a:p>
        </p:txBody>
      </p:sp>
      <p:sp>
        <p:nvSpPr>
          <p:cNvPr id="3" name="Text Placeholder 2">
            <a:extLst>
              <a:ext uri="{FF2B5EF4-FFF2-40B4-BE49-F238E27FC236}">
                <a16:creationId xmlns:a16="http://schemas.microsoft.com/office/drawing/2014/main" id="{80989F29-E944-4628-B4FD-0979FDF6628C}"/>
              </a:ext>
            </a:extLst>
          </p:cNvPr>
          <p:cNvSpPr>
            <a:spLocks noGrp="1"/>
          </p:cNvSpPr>
          <p:nvPr>
            <p:ph type="body" idx="1"/>
          </p:nvPr>
        </p:nvSpPr>
        <p:spPr/>
        <p:txBody>
          <a:bodyPr/>
          <a:lstStyle/>
          <a:p>
            <a:r>
              <a:rPr lang="en-US" dirty="0">
                <a:solidFill>
                  <a:schemeClr val="accent5"/>
                </a:solidFill>
              </a:rPr>
              <a:t>Pretrial Services</a:t>
            </a:r>
          </a:p>
        </p:txBody>
      </p:sp>
      <p:sp>
        <p:nvSpPr>
          <p:cNvPr id="4" name="Content Placeholder 3">
            <a:extLst>
              <a:ext uri="{FF2B5EF4-FFF2-40B4-BE49-F238E27FC236}">
                <a16:creationId xmlns:a16="http://schemas.microsoft.com/office/drawing/2014/main" id="{78911845-CB96-4B23-B8A2-3B53E03D9F7E}"/>
              </a:ext>
            </a:extLst>
          </p:cNvPr>
          <p:cNvSpPr>
            <a:spLocks noGrp="1"/>
          </p:cNvSpPr>
          <p:nvPr>
            <p:ph sz="half" idx="2"/>
          </p:nvPr>
        </p:nvSpPr>
        <p:spPr/>
        <p:txBody>
          <a:bodyPr/>
          <a:lstStyle/>
          <a:p>
            <a:r>
              <a:rPr lang="en-US" dirty="0"/>
              <a:t>Release of Information </a:t>
            </a:r>
          </a:p>
          <a:p>
            <a:r>
              <a:rPr lang="en-US" dirty="0"/>
              <a:t>COMPLY Enrollment Form</a:t>
            </a:r>
          </a:p>
          <a:p>
            <a:r>
              <a:rPr lang="en-US" dirty="0"/>
              <a:t>Probation Form 45</a:t>
            </a:r>
          </a:p>
          <a:p>
            <a:r>
              <a:rPr lang="en-US" dirty="0"/>
              <a:t>Urine Collection Instruction Form </a:t>
            </a:r>
          </a:p>
        </p:txBody>
      </p:sp>
      <p:sp>
        <p:nvSpPr>
          <p:cNvPr id="5" name="Text Placeholder 4">
            <a:extLst>
              <a:ext uri="{FF2B5EF4-FFF2-40B4-BE49-F238E27FC236}">
                <a16:creationId xmlns:a16="http://schemas.microsoft.com/office/drawing/2014/main" id="{E1A9E337-14E5-4FD1-90BB-46C1A724A6B3}"/>
              </a:ext>
            </a:extLst>
          </p:cNvPr>
          <p:cNvSpPr>
            <a:spLocks noGrp="1"/>
          </p:cNvSpPr>
          <p:nvPr>
            <p:ph type="body" sz="quarter" idx="3"/>
          </p:nvPr>
        </p:nvSpPr>
        <p:spPr/>
        <p:txBody>
          <a:bodyPr/>
          <a:lstStyle/>
          <a:p>
            <a:r>
              <a:rPr lang="en-US" dirty="0">
                <a:solidFill>
                  <a:schemeClr val="accent5"/>
                </a:solidFill>
              </a:rPr>
              <a:t>Probation</a:t>
            </a:r>
          </a:p>
        </p:txBody>
      </p:sp>
      <p:sp>
        <p:nvSpPr>
          <p:cNvPr id="6" name="Content Placeholder 5">
            <a:extLst>
              <a:ext uri="{FF2B5EF4-FFF2-40B4-BE49-F238E27FC236}">
                <a16:creationId xmlns:a16="http://schemas.microsoft.com/office/drawing/2014/main" id="{47EA2CEC-0231-4B11-B54D-F7DD86FE1705}"/>
              </a:ext>
            </a:extLst>
          </p:cNvPr>
          <p:cNvSpPr>
            <a:spLocks noGrp="1"/>
          </p:cNvSpPr>
          <p:nvPr>
            <p:ph sz="quarter" idx="4"/>
          </p:nvPr>
        </p:nvSpPr>
        <p:spPr/>
        <p:txBody>
          <a:bodyPr/>
          <a:lstStyle/>
          <a:p>
            <a:r>
              <a:rPr lang="en-US" dirty="0"/>
              <a:t>Referral Letter (provided in most cases)</a:t>
            </a:r>
          </a:p>
          <a:p>
            <a:r>
              <a:rPr lang="en-US" dirty="0"/>
              <a:t>Release of Information </a:t>
            </a:r>
          </a:p>
          <a:p>
            <a:r>
              <a:rPr lang="en-US" dirty="0"/>
              <a:t>Probation Form 45</a:t>
            </a:r>
          </a:p>
          <a:p>
            <a:endParaRPr lang="en-US" dirty="0"/>
          </a:p>
        </p:txBody>
      </p:sp>
      <p:sp>
        <p:nvSpPr>
          <p:cNvPr id="7" name="TextBox 6">
            <a:extLst>
              <a:ext uri="{FF2B5EF4-FFF2-40B4-BE49-F238E27FC236}">
                <a16:creationId xmlns:a16="http://schemas.microsoft.com/office/drawing/2014/main" id="{01CA4F53-81F8-4FE0-9421-DD03C2AA0ED8}"/>
              </a:ext>
            </a:extLst>
          </p:cNvPr>
          <p:cNvSpPr txBox="1"/>
          <p:nvPr/>
        </p:nvSpPr>
        <p:spPr>
          <a:xfrm>
            <a:off x="958127" y="1585876"/>
            <a:ext cx="10125752" cy="914400"/>
          </a:xfrm>
          <a:prstGeom prst="rect">
            <a:avLst/>
          </a:prstGeom>
          <a:noFill/>
        </p:spPr>
        <p:txBody>
          <a:bodyPr wrap="square" rtlCol="0">
            <a:spAutoFit/>
          </a:bodyPr>
          <a:lstStyle/>
          <a:p>
            <a:r>
              <a:rPr lang="en-US" altLang="en-US" sz="1800" dirty="0">
                <a:latin typeface="Arial" panose="020B0604020202020204" pitchFamily="34" charset="0"/>
              </a:rPr>
              <a:t>When a defendant/offender is assigned to a designated collection site, the following</a:t>
            </a:r>
            <a:r>
              <a:rPr lang="en-US" altLang="en-US" sz="1800" i="1" dirty="0">
                <a:latin typeface="Arial" panose="020B0604020202020204" pitchFamily="34" charset="0"/>
              </a:rPr>
              <a:t> signed </a:t>
            </a:r>
            <a:r>
              <a:rPr lang="en-US" altLang="en-US" sz="1800" dirty="0">
                <a:latin typeface="Arial" panose="020B0604020202020204" pitchFamily="34" charset="0"/>
              </a:rPr>
              <a:t>documents will be provided from the respective agencies to the facility via fax or email:</a:t>
            </a:r>
          </a:p>
          <a:p>
            <a:endParaRPr lang="en-US" dirty="0"/>
          </a:p>
        </p:txBody>
      </p:sp>
    </p:spTree>
    <p:extLst>
      <p:ext uri="{BB962C8B-B14F-4D97-AF65-F5344CB8AC3E}">
        <p14:creationId xmlns:p14="http://schemas.microsoft.com/office/powerpoint/2010/main" val="239248790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6D8C60"/>
      </a:dk2>
      <a:lt2>
        <a:srgbClr val="B1D7A1"/>
      </a:lt2>
      <a:accent1>
        <a:srgbClr val="81B992"/>
      </a:accent1>
      <a:accent2>
        <a:srgbClr val="9ABC65"/>
      </a:accent2>
      <a:accent3>
        <a:srgbClr val="BDB564"/>
      </a:accent3>
      <a:accent4>
        <a:srgbClr val="BD8964"/>
      </a:accent4>
      <a:accent5>
        <a:srgbClr val="BD6466"/>
      </a:accent5>
      <a:accent6>
        <a:srgbClr val="64A4BD"/>
      </a:accent6>
      <a:hlink>
        <a:srgbClr val="8CCC71"/>
      </a:hlink>
      <a:folHlink>
        <a:srgbClr val="A4C795"/>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4539428D-6454-4FE6-B992-2D59F0AC2F89}"/>
    </a:ext>
  </a:extLst>
</a:theme>
</file>

<file path=docProps/app.xml><?xml version="1.0" encoding="utf-8"?>
<Properties xmlns="http://schemas.openxmlformats.org/officeDocument/2006/extended-properties" xmlns:vt="http://schemas.openxmlformats.org/officeDocument/2006/docPropsVTypes">
  <Template>Damask</Template>
  <TotalTime>535</TotalTime>
  <Words>2640</Words>
  <Application>Microsoft Office PowerPoint</Application>
  <PresentationFormat>Widescreen</PresentationFormat>
  <Paragraphs>266</Paragraphs>
  <Slides>44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44</vt:i4>
      </vt:variant>
    </vt:vector>
  </HeadingPairs>
  <TitlesOfParts>
    <vt:vector size="51" baseType="lpstr">
      <vt:lpstr>Arial</vt:lpstr>
      <vt:lpstr>Bookman Old Style</vt:lpstr>
      <vt:lpstr>Calibri</vt:lpstr>
      <vt:lpstr>Rockwell</vt:lpstr>
      <vt:lpstr>Times New Roman</vt:lpstr>
      <vt:lpstr>Wingdings</vt:lpstr>
      <vt:lpstr>Damask</vt:lpstr>
      <vt:lpstr>Urine Collection Procedures</vt:lpstr>
      <vt:lpstr>Introduction</vt:lpstr>
      <vt:lpstr>Drug Testing Program Overview</vt:lpstr>
      <vt:lpstr>Drug Testing Program Overview</vt:lpstr>
      <vt:lpstr>Comply Program </vt:lpstr>
      <vt:lpstr>Testing as Directed</vt:lpstr>
      <vt:lpstr>Non-compliance/failure to appear</vt:lpstr>
      <vt:lpstr>Referral procedure</vt:lpstr>
      <vt:lpstr>Referral Packets</vt:lpstr>
      <vt:lpstr>Sample release of information form  BOTH Probation and Pretrial Services</vt:lpstr>
      <vt:lpstr>SAMPLE Probation 45 Form  BOTH Probation and Pretrial services </vt:lpstr>
      <vt:lpstr>    SAMPLE COMPLY ENROLLMENT FORM  BOTH Probation and Pretrial services  </vt:lpstr>
      <vt:lpstr>SAMPLE referral FORM  Can be BOTH Probation and Pretrial Services</vt:lpstr>
      <vt:lpstr>Referral procedure, continued</vt:lpstr>
      <vt:lpstr>Collection  procedure</vt:lpstr>
      <vt:lpstr>Prior to collection</vt:lpstr>
      <vt:lpstr>Prior to collection</vt:lpstr>
      <vt:lpstr>Pre-populated comply chain of custody forms </vt:lpstr>
      <vt:lpstr>Printing</vt:lpstr>
      <vt:lpstr>PowerPoint Presentation</vt:lpstr>
      <vt:lpstr>WARNING</vt:lpstr>
      <vt:lpstr>Filling Out the chain of Custody</vt:lpstr>
      <vt:lpstr>Filling Out the chain of Custody</vt:lpstr>
      <vt:lpstr>Barcode forms</vt:lpstr>
      <vt:lpstr>Chain of Custody</vt:lpstr>
      <vt:lpstr>Universal Precautions </vt:lpstr>
      <vt:lpstr>Prepping for collection </vt:lpstr>
      <vt:lpstr>Secure Collection Area</vt:lpstr>
      <vt:lpstr>Collecting the Sample </vt:lpstr>
      <vt:lpstr>Unobserved collections</vt:lpstr>
      <vt:lpstr>Following collection</vt:lpstr>
      <vt:lpstr>Following collection</vt:lpstr>
      <vt:lpstr>Storing samples </vt:lpstr>
      <vt:lpstr>Shipping   procedure</vt:lpstr>
      <vt:lpstr>Packing samples for shipment</vt:lpstr>
      <vt:lpstr>Shipping procedure</vt:lpstr>
      <vt:lpstr>Common mistakes and errors</vt:lpstr>
      <vt:lpstr>Reasons a sample cannot be tested</vt:lpstr>
      <vt:lpstr>Supplies</vt:lpstr>
      <vt:lpstr>Ordering</vt:lpstr>
      <vt:lpstr>Ordering</vt:lpstr>
      <vt:lpstr>Creating a usps account</vt:lpstr>
      <vt:lpstr>Ordering usps supplies</vt:lpstr>
      <vt:lpstr>Contact information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Urine Collection Procedures</dc:title>
  <dc:creator>Patrick May</dc:creator>
  <cp:lastModifiedBy>Patrick May</cp:lastModifiedBy>
  <cp:revision>34</cp:revision>
  <dcterms:created xsi:type="dcterms:W3CDTF">2022-09-21T14:51:27Z</dcterms:created>
  <dcterms:modified xsi:type="dcterms:W3CDTF">2023-05-25T19:27:18Z</dcterms:modified>
</cp:coreProperties>
</file>